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8"/>
  </p:notesMasterIdLst>
  <p:sldIdLst>
    <p:sldId id="399" r:id="rId2"/>
    <p:sldId id="415" r:id="rId3"/>
    <p:sldId id="416" r:id="rId4"/>
    <p:sldId id="417" r:id="rId5"/>
    <p:sldId id="429" r:id="rId6"/>
    <p:sldId id="430" r:id="rId7"/>
    <p:sldId id="418" r:id="rId8"/>
    <p:sldId id="419" r:id="rId9"/>
    <p:sldId id="420" r:id="rId10"/>
    <p:sldId id="421" r:id="rId11"/>
    <p:sldId id="422" r:id="rId12"/>
    <p:sldId id="423" r:id="rId13"/>
    <p:sldId id="424" r:id="rId14"/>
    <p:sldId id="392" r:id="rId15"/>
    <p:sldId id="425" r:id="rId16"/>
    <p:sldId id="426" r:id="rId17"/>
    <p:sldId id="427" r:id="rId18"/>
    <p:sldId id="428" r:id="rId19"/>
    <p:sldId id="285" r:id="rId20"/>
    <p:sldId id="288" r:id="rId21"/>
    <p:sldId id="287" r:id="rId22"/>
    <p:sldId id="290" r:id="rId23"/>
    <p:sldId id="328" r:id="rId24"/>
    <p:sldId id="340" r:id="rId25"/>
    <p:sldId id="368" r:id="rId26"/>
    <p:sldId id="403" r:id="rId27"/>
    <p:sldId id="341" r:id="rId28"/>
    <p:sldId id="342" r:id="rId29"/>
    <p:sldId id="318" r:id="rId30"/>
    <p:sldId id="321" r:id="rId31"/>
    <p:sldId id="320" r:id="rId32"/>
    <p:sldId id="323" r:id="rId33"/>
    <p:sldId id="322" r:id="rId34"/>
    <p:sldId id="324" r:id="rId35"/>
    <p:sldId id="326" r:id="rId36"/>
    <p:sldId id="409" r:id="rId37"/>
    <p:sldId id="410" r:id="rId38"/>
    <p:sldId id="411" r:id="rId39"/>
    <p:sldId id="329" r:id="rId40"/>
    <p:sldId id="330" r:id="rId41"/>
    <p:sldId id="331" r:id="rId42"/>
    <p:sldId id="335" r:id="rId43"/>
    <p:sldId id="332" r:id="rId44"/>
    <p:sldId id="336" r:id="rId45"/>
    <p:sldId id="333" r:id="rId46"/>
    <p:sldId id="337" r:id="rId47"/>
    <p:sldId id="338" r:id="rId48"/>
    <p:sldId id="334" r:id="rId49"/>
    <p:sldId id="339" r:id="rId50"/>
    <p:sldId id="289" r:id="rId51"/>
    <p:sldId id="294" r:id="rId52"/>
    <p:sldId id="376" r:id="rId53"/>
    <p:sldId id="412" r:id="rId54"/>
    <p:sldId id="379" r:id="rId55"/>
    <p:sldId id="395" r:id="rId56"/>
    <p:sldId id="378" r:id="rId57"/>
    <p:sldId id="382" r:id="rId58"/>
    <p:sldId id="383" r:id="rId59"/>
    <p:sldId id="384" r:id="rId60"/>
    <p:sldId id="385" r:id="rId61"/>
    <p:sldId id="386" r:id="rId62"/>
    <p:sldId id="413" r:id="rId63"/>
    <p:sldId id="387" r:id="rId64"/>
    <p:sldId id="388" r:id="rId65"/>
    <p:sldId id="292" r:id="rId66"/>
    <p:sldId id="295" r:id="rId67"/>
    <p:sldId id="298" r:id="rId68"/>
    <p:sldId id="367" r:id="rId69"/>
    <p:sldId id="398" r:id="rId70"/>
    <p:sldId id="293" r:id="rId71"/>
    <p:sldId id="296" r:id="rId72"/>
    <p:sldId id="299" r:id="rId73"/>
    <p:sldId id="362" r:id="rId74"/>
    <p:sldId id="390" r:id="rId75"/>
    <p:sldId id="396" r:id="rId76"/>
    <p:sldId id="394" r:id="rId7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CCFFCC"/>
    <a:srgbClr val="99CC00"/>
    <a:srgbClr val="008000"/>
    <a:srgbClr val="99FF66"/>
    <a:srgbClr val="FFD757"/>
    <a:srgbClr val="00FF99"/>
    <a:srgbClr val="0000FF"/>
    <a:srgbClr val="66FF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13" d="100"/>
          <a:sy n="113" d="100"/>
        </p:scale>
        <p:origin x="155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33DB1DE-D2EE-4A44-AF57-0D6B98B40646}"/>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4099" name="Rectangle 3">
            <a:extLst>
              <a:ext uri="{FF2B5EF4-FFF2-40B4-BE49-F238E27FC236}">
                <a16:creationId xmlns:a16="http://schemas.microsoft.com/office/drawing/2014/main" id="{F18BBE3C-227E-434D-A9F0-F0950483B4FF}"/>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076" name="Rectangle 4">
            <a:extLst>
              <a:ext uri="{FF2B5EF4-FFF2-40B4-BE49-F238E27FC236}">
                <a16:creationId xmlns:a16="http://schemas.microsoft.com/office/drawing/2014/main" id="{E58ADC54-5DAE-4D16-9E7A-CA1F39894A2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05E81FC7-AE2E-43F1-99AE-740C73B7AE0E}"/>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4102" name="Rectangle 6">
            <a:extLst>
              <a:ext uri="{FF2B5EF4-FFF2-40B4-BE49-F238E27FC236}">
                <a16:creationId xmlns:a16="http://schemas.microsoft.com/office/drawing/2014/main" id="{6CC60731-15A1-4768-B807-E71D36CD6A79}"/>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4103" name="Rectangle 7">
            <a:extLst>
              <a:ext uri="{FF2B5EF4-FFF2-40B4-BE49-F238E27FC236}">
                <a16:creationId xmlns:a16="http://schemas.microsoft.com/office/drawing/2014/main" id="{0008A6D0-EF4A-423E-9E9F-0C005DE037A6}"/>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1E92497-5846-4A3B-BBD7-B581A418BF10}" type="slidenum">
              <a:rPr lang="en-US" altLang="en-US"/>
              <a:t>‹Nr.›</a:t>
            </a:fld>
            <a:endParaRPr lang="en-US" altLang="en-US"/>
          </a:p>
        </p:txBody>
      </p:sp>
    </p:spTree>
    <p:extLst>
      <p:ext uri="{BB962C8B-B14F-4D97-AF65-F5344CB8AC3E}">
        <p14:creationId xmlns:p14="http://schemas.microsoft.com/office/powerpoint/2010/main" val="3056576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19</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601582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30</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57241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31</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097191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32</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51991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33</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71212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34</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76032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35</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35479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6CB18-F4AA-4B11-C8B7-497CEBFAA409}"/>
            </a:ext>
          </a:extLst>
        </p:cNvPr>
        <p:cNvGrpSpPr/>
        <p:nvPr/>
      </p:nvGrpSpPr>
      <p:grpSpPr>
        <a:xfrm>
          <a:off x="0" y="0"/>
          <a:ext cx="0" cy="0"/>
          <a:chOff x="0" y="0"/>
          <a:chExt cx="0" cy="0"/>
        </a:xfrm>
      </p:grpSpPr>
      <p:sp>
        <p:nvSpPr>
          <p:cNvPr id="31746" name="Rectangle 7">
            <a:extLst>
              <a:ext uri="{FF2B5EF4-FFF2-40B4-BE49-F238E27FC236}">
                <a16:creationId xmlns:a16="http://schemas.microsoft.com/office/drawing/2014/main" id="{C81DCB8A-DE58-E01E-71D8-AEBC4725C6D3}"/>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36</a:t>
            </a:fld>
            <a:endParaRPr lang="en-US" altLang="en-US"/>
          </a:p>
        </p:txBody>
      </p:sp>
      <p:sp>
        <p:nvSpPr>
          <p:cNvPr id="31747" name="Rectangle 2">
            <a:extLst>
              <a:ext uri="{FF2B5EF4-FFF2-40B4-BE49-F238E27FC236}">
                <a16:creationId xmlns:a16="http://schemas.microsoft.com/office/drawing/2014/main" id="{9F6E9F03-1C2E-93EE-E6C2-92A1FF02D9ED}"/>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82B943C-4421-711C-89A4-3F4A3092D195}"/>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43000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03FF3-A0B6-0849-8EE3-B9820790B074}"/>
            </a:ext>
          </a:extLst>
        </p:cNvPr>
        <p:cNvGrpSpPr/>
        <p:nvPr/>
      </p:nvGrpSpPr>
      <p:grpSpPr>
        <a:xfrm>
          <a:off x="0" y="0"/>
          <a:ext cx="0" cy="0"/>
          <a:chOff x="0" y="0"/>
          <a:chExt cx="0" cy="0"/>
        </a:xfrm>
      </p:grpSpPr>
      <p:sp>
        <p:nvSpPr>
          <p:cNvPr id="31746" name="Rectangle 7">
            <a:extLst>
              <a:ext uri="{FF2B5EF4-FFF2-40B4-BE49-F238E27FC236}">
                <a16:creationId xmlns:a16="http://schemas.microsoft.com/office/drawing/2014/main" id="{289E627D-C019-44D5-2AF5-75778540C48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37</a:t>
            </a:fld>
            <a:endParaRPr lang="en-US" altLang="en-US"/>
          </a:p>
        </p:txBody>
      </p:sp>
      <p:sp>
        <p:nvSpPr>
          <p:cNvPr id="31747" name="Rectangle 2">
            <a:extLst>
              <a:ext uri="{FF2B5EF4-FFF2-40B4-BE49-F238E27FC236}">
                <a16:creationId xmlns:a16="http://schemas.microsoft.com/office/drawing/2014/main" id="{7BC3C47F-627E-D1CA-0E36-9B796C3252F7}"/>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43245586-36C3-767D-5698-276B33839CB8}"/>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799411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73F2A-F183-FC5A-3F5F-75A386AA965D}"/>
            </a:ext>
          </a:extLst>
        </p:cNvPr>
        <p:cNvGrpSpPr/>
        <p:nvPr/>
      </p:nvGrpSpPr>
      <p:grpSpPr>
        <a:xfrm>
          <a:off x="0" y="0"/>
          <a:ext cx="0" cy="0"/>
          <a:chOff x="0" y="0"/>
          <a:chExt cx="0" cy="0"/>
        </a:xfrm>
      </p:grpSpPr>
      <p:sp>
        <p:nvSpPr>
          <p:cNvPr id="31746" name="Rectangle 7">
            <a:extLst>
              <a:ext uri="{FF2B5EF4-FFF2-40B4-BE49-F238E27FC236}">
                <a16:creationId xmlns:a16="http://schemas.microsoft.com/office/drawing/2014/main" id="{D29A0BD3-A368-4CBE-0590-D2931314E858}"/>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38</a:t>
            </a:fld>
            <a:endParaRPr lang="en-US" altLang="en-US"/>
          </a:p>
        </p:txBody>
      </p:sp>
      <p:sp>
        <p:nvSpPr>
          <p:cNvPr id="31747" name="Rectangle 2">
            <a:extLst>
              <a:ext uri="{FF2B5EF4-FFF2-40B4-BE49-F238E27FC236}">
                <a16:creationId xmlns:a16="http://schemas.microsoft.com/office/drawing/2014/main" id="{F6B4EB45-290D-9EA7-B8D2-CDB57241861B}"/>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8344FD4B-8E0A-0531-7A23-55FEA2192C63}"/>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527142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39</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167973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20</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639149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40</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082629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41</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86711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42</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72036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43</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1437415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44</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024211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45</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41715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46</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5580175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47</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833904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48</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4796990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49</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047052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21</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6983174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50</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6379712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51</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2328136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52</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18153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21BF8-5332-E32D-5173-8ECBFD456B88}"/>
            </a:ext>
          </a:extLst>
        </p:cNvPr>
        <p:cNvGrpSpPr/>
        <p:nvPr/>
      </p:nvGrpSpPr>
      <p:grpSpPr>
        <a:xfrm>
          <a:off x="0" y="0"/>
          <a:ext cx="0" cy="0"/>
          <a:chOff x="0" y="0"/>
          <a:chExt cx="0" cy="0"/>
        </a:xfrm>
      </p:grpSpPr>
      <p:sp>
        <p:nvSpPr>
          <p:cNvPr id="31746" name="Rectangle 7">
            <a:extLst>
              <a:ext uri="{FF2B5EF4-FFF2-40B4-BE49-F238E27FC236}">
                <a16:creationId xmlns:a16="http://schemas.microsoft.com/office/drawing/2014/main" id="{13101F82-9D09-C9EE-A068-C7EB601039D1}"/>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53</a:t>
            </a:fld>
            <a:endParaRPr lang="en-US" altLang="en-US"/>
          </a:p>
        </p:txBody>
      </p:sp>
      <p:sp>
        <p:nvSpPr>
          <p:cNvPr id="31747" name="Rectangle 2">
            <a:extLst>
              <a:ext uri="{FF2B5EF4-FFF2-40B4-BE49-F238E27FC236}">
                <a16:creationId xmlns:a16="http://schemas.microsoft.com/office/drawing/2014/main" id="{8E55386A-98FC-C482-248F-B30D28643A75}"/>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295C1831-7ABB-46E8-0DCE-DA10656A14C7}"/>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873574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56</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7319127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57</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5002915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58</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1178854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59</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684110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60</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7003098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61</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500096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22</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529506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63</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2631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64</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42266355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65</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5746451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66</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1997663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67</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0266333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68</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1214604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70</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679280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71</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7664629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72</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042832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73</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518111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23</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30320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24</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189994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27</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907588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28</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801334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A337010F-5CBD-48F7-808E-19FA9719F34F}"/>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A7F36C-6A81-44F9-B0B4-33C0441D5B30}" type="slidenum">
              <a:rPr lang="en-US" altLang="en-US"/>
              <a:t>29</a:t>
            </a:fld>
            <a:endParaRPr lang="en-US" altLang="en-US"/>
          </a:p>
        </p:txBody>
      </p:sp>
      <p:sp>
        <p:nvSpPr>
          <p:cNvPr id="31747" name="Rectangle 2">
            <a:extLst>
              <a:ext uri="{FF2B5EF4-FFF2-40B4-BE49-F238E27FC236}">
                <a16:creationId xmlns:a16="http://schemas.microsoft.com/office/drawing/2014/main" id="{996D8992-CF55-4F5E-82DB-21FCF07F756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397F06F1-BB4E-4F66-B903-7F658AE6749A}"/>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896647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21F40B4D-4680-4AFE-B74D-39F66ADA70C3}"/>
              </a:ext>
            </a:extLst>
          </p:cNvPr>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a:extLst>
              <a:ext uri="{FF2B5EF4-FFF2-40B4-BE49-F238E27FC236}">
                <a16:creationId xmlns:a16="http://schemas.microsoft.com/office/drawing/2014/main" id="{00DA3DD6-1712-4482-97F7-B471FC701D6E}"/>
              </a:ext>
            </a:extLst>
          </p:cNvPr>
          <p:cNvGrpSpPr>
            <a:grpSpLocks/>
          </p:cNvGrpSpPr>
          <p:nvPr/>
        </p:nvGrpSpPr>
        <p:grpSpPr bwMode="auto">
          <a:xfrm>
            <a:off x="7493000" y="2992438"/>
            <a:ext cx="1338263" cy="2189162"/>
            <a:chOff x="4704" y="1885"/>
            <a:chExt cx="843" cy="1379"/>
          </a:xfrm>
        </p:grpSpPr>
        <p:sp>
          <p:nvSpPr>
            <p:cNvPr id="6" name="Oval 9">
              <a:extLst>
                <a:ext uri="{FF2B5EF4-FFF2-40B4-BE49-F238E27FC236}">
                  <a16:creationId xmlns:a16="http://schemas.microsoft.com/office/drawing/2014/main" id="{74893B07-F604-44DF-A5C9-CFA70D63871A}"/>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7" name="Oval 10">
              <a:extLst>
                <a:ext uri="{FF2B5EF4-FFF2-40B4-BE49-F238E27FC236}">
                  <a16:creationId xmlns:a16="http://schemas.microsoft.com/office/drawing/2014/main" id="{D33CD107-61C5-42ED-B7FA-D7BC0514CF4B}"/>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8" name="Oval 11">
              <a:extLst>
                <a:ext uri="{FF2B5EF4-FFF2-40B4-BE49-F238E27FC236}">
                  <a16:creationId xmlns:a16="http://schemas.microsoft.com/office/drawing/2014/main" id="{9E811B66-4F5B-47EC-B2A5-C0C5AFA24E23}"/>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9" name="Oval 12">
              <a:extLst>
                <a:ext uri="{FF2B5EF4-FFF2-40B4-BE49-F238E27FC236}">
                  <a16:creationId xmlns:a16="http://schemas.microsoft.com/office/drawing/2014/main" id="{88F95EFF-B67D-4CF4-B831-EC082040C5C4}"/>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 name="Oval 13">
              <a:extLst>
                <a:ext uri="{FF2B5EF4-FFF2-40B4-BE49-F238E27FC236}">
                  <a16:creationId xmlns:a16="http://schemas.microsoft.com/office/drawing/2014/main" id="{C89F8392-0C71-41A9-8B2A-AF11D35BC1B6}"/>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1" name="Oval 14">
              <a:extLst>
                <a:ext uri="{FF2B5EF4-FFF2-40B4-BE49-F238E27FC236}">
                  <a16:creationId xmlns:a16="http://schemas.microsoft.com/office/drawing/2014/main" id="{337F1918-B6F5-4BDA-8746-B413FE6DCCFC}"/>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2" name="Oval 15">
              <a:extLst>
                <a:ext uri="{FF2B5EF4-FFF2-40B4-BE49-F238E27FC236}">
                  <a16:creationId xmlns:a16="http://schemas.microsoft.com/office/drawing/2014/main" id="{45F5A94D-A13F-4568-B3FE-C34454C4FED8}"/>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3" name="Oval 16">
              <a:extLst>
                <a:ext uri="{FF2B5EF4-FFF2-40B4-BE49-F238E27FC236}">
                  <a16:creationId xmlns:a16="http://schemas.microsoft.com/office/drawing/2014/main" id="{31B289B7-0A04-4B46-845B-03E24C23EB45}"/>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4" name="Oval 17">
              <a:extLst>
                <a:ext uri="{FF2B5EF4-FFF2-40B4-BE49-F238E27FC236}">
                  <a16:creationId xmlns:a16="http://schemas.microsoft.com/office/drawing/2014/main" id="{A69A51D2-4D70-4C3D-8888-725D395805A3}"/>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5" name="Oval 18">
              <a:extLst>
                <a:ext uri="{FF2B5EF4-FFF2-40B4-BE49-F238E27FC236}">
                  <a16:creationId xmlns:a16="http://schemas.microsoft.com/office/drawing/2014/main" id="{128A17C7-E4BE-43B2-8DCB-2182F96B5FF9}"/>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6" name="Oval 19">
              <a:extLst>
                <a:ext uri="{FF2B5EF4-FFF2-40B4-BE49-F238E27FC236}">
                  <a16:creationId xmlns:a16="http://schemas.microsoft.com/office/drawing/2014/main" id="{E0615B9A-DF61-4F0C-9C9B-4C6C4ADCC2CE}"/>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7" name="Oval 20">
              <a:extLst>
                <a:ext uri="{FF2B5EF4-FFF2-40B4-BE49-F238E27FC236}">
                  <a16:creationId xmlns:a16="http://schemas.microsoft.com/office/drawing/2014/main" id="{6E10AF28-2CFB-4B3A-92CF-7099CBAE96CA}"/>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8" name="Oval 21">
              <a:extLst>
                <a:ext uri="{FF2B5EF4-FFF2-40B4-BE49-F238E27FC236}">
                  <a16:creationId xmlns:a16="http://schemas.microsoft.com/office/drawing/2014/main" id="{F756D21A-48D0-440C-9C0C-DFBB3B462229}"/>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9" name="Oval 22">
              <a:extLst>
                <a:ext uri="{FF2B5EF4-FFF2-40B4-BE49-F238E27FC236}">
                  <a16:creationId xmlns:a16="http://schemas.microsoft.com/office/drawing/2014/main" id="{9D1A4B74-6513-4810-8A12-36105F8B1047}"/>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0" name="Oval 23">
              <a:extLst>
                <a:ext uri="{FF2B5EF4-FFF2-40B4-BE49-F238E27FC236}">
                  <a16:creationId xmlns:a16="http://schemas.microsoft.com/office/drawing/2014/main" id="{C2D017AB-796F-4A94-BD52-AA0B02AC0A1F}"/>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1" name="Oval 24">
              <a:extLst>
                <a:ext uri="{FF2B5EF4-FFF2-40B4-BE49-F238E27FC236}">
                  <a16:creationId xmlns:a16="http://schemas.microsoft.com/office/drawing/2014/main" id="{66E52E49-B143-41BE-8DEA-1ED2AB38EE32}"/>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2" name="Oval 25">
              <a:extLst>
                <a:ext uri="{FF2B5EF4-FFF2-40B4-BE49-F238E27FC236}">
                  <a16:creationId xmlns:a16="http://schemas.microsoft.com/office/drawing/2014/main" id="{60DC5E34-8336-4D65-A877-340CBC41F4EC}"/>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3" name="Oval 26">
              <a:extLst>
                <a:ext uri="{FF2B5EF4-FFF2-40B4-BE49-F238E27FC236}">
                  <a16:creationId xmlns:a16="http://schemas.microsoft.com/office/drawing/2014/main" id="{DB1E67C7-EBE0-47F0-9F1A-A9B515591A2F}"/>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4" name="Oval 27">
              <a:extLst>
                <a:ext uri="{FF2B5EF4-FFF2-40B4-BE49-F238E27FC236}">
                  <a16:creationId xmlns:a16="http://schemas.microsoft.com/office/drawing/2014/main" id="{8C7C31B2-C776-4467-A968-A97D9469810D}"/>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5" name="Oval 28">
              <a:extLst>
                <a:ext uri="{FF2B5EF4-FFF2-40B4-BE49-F238E27FC236}">
                  <a16:creationId xmlns:a16="http://schemas.microsoft.com/office/drawing/2014/main" id="{1F4BF370-8104-4843-B90D-7D127E7550A7}"/>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6" name="Oval 29">
              <a:extLst>
                <a:ext uri="{FF2B5EF4-FFF2-40B4-BE49-F238E27FC236}">
                  <a16:creationId xmlns:a16="http://schemas.microsoft.com/office/drawing/2014/main" id="{D1F76F2A-CEEE-4902-A609-18922D6AE744}"/>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7" name="Oval 30">
              <a:extLst>
                <a:ext uri="{FF2B5EF4-FFF2-40B4-BE49-F238E27FC236}">
                  <a16:creationId xmlns:a16="http://schemas.microsoft.com/office/drawing/2014/main" id="{E74F5CD4-F284-40B2-9D68-DD1D641FF3B8}"/>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8" name="Oval 31">
              <a:extLst>
                <a:ext uri="{FF2B5EF4-FFF2-40B4-BE49-F238E27FC236}">
                  <a16:creationId xmlns:a16="http://schemas.microsoft.com/office/drawing/2014/main" id="{54FB4F5D-D5AA-4C2B-9327-7FD3B5047652}"/>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9" name="Oval 32">
              <a:extLst>
                <a:ext uri="{FF2B5EF4-FFF2-40B4-BE49-F238E27FC236}">
                  <a16:creationId xmlns:a16="http://schemas.microsoft.com/office/drawing/2014/main" id="{9FDAEBA1-187F-422D-BFDB-4280503C10E5}"/>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0" name="Oval 33">
              <a:extLst>
                <a:ext uri="{FF2B5EF4-FFF2-40B4-BE49-F238E27FC236}">
                  <a16:creationId xmlns:a16="http://schemas.microsoft.com/office/drawing/2014/main" id="{CD32F31B-892E-47B3-8F81-4C60A71F32BB}"/>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1" name="Oval 34">
              <a:extLst>
                <a:ext uri="{FF2B5EF4-FFF2-40B4-BE49-F238E27FC236}">
                  <a16:creationId xmlns:a16="http://schemas.microsoft.com/office/drawing/2014/main" id="{8FE9A8BF-7CF5-4FE1-830D-024CB563BAC6}"/>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2" name="Oval 35">
              <a:extLst>
                <a:ext uri="{FF2B5EF4-FFF2-40B4-BE49-F238E27FC236}">
                  <a16:creationId xmlns:a16="http://schemas.microsoft.com/office/drawing/2014/main" id="{2FE5D470-FF74-4577-9E88-6ED6F32A4884}"/>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3" name="Oval 36">
              <a:extLst>
                <a:ext uri="{FF2B5EF4-FFF2-40B4-BE49-F238E27FC236}">
                  <a16:creationId xmlns:a16="http://schemas.microsoft.com/office/drawing/2014/main" id="{4D42F35B-C2AE-49BA-8764-E0E74E512252}"/>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4" name="Oval 37">
              <a:extLst>
                <a:ext uri="{FF2B5EF4-FFF2-40B4-BE49-F238E27FC236}">
                  <a16:creationId xmlns:a16="http://schemas.microsoft.com/office/drawing/2014/main" id="{3951EA8B-B737-4EDD-9185-2872374EB5D8}"/>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5" name="Oval 38">
              <a:extLst>
                <a:ext uri="{FF2B5EF4-FFF2-40B4-BE49-F238E27FC236}">
                  <a16:creationId xmlns:a16="http://schemas.microsoft.com/office/drawing/2014/main" id="{12091B53-8C65-4784-8BB1-E3672C4B73BF}"/>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36" name="Oval 39">
              <a:extLst>
                <a:ext uri="{FF2B5EF4-FFF2-40B4-BE49-F238E27FC236}">
                  <a16:creationId xmlns:a16="http://schemas.microsoft.com/office/drawing/2014/main" id="{D21681E1-BEB6-4175-A848-543CCF3545EC}"/>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grpSp>
      <p:sp>
        <p:nvSpPr>
          <p:cNvPr id="37" name="Line 40">
            <a:extLst>
              <a:ext uri="{FF2B5EF4-FFF2-40B4-BE49-F238E27FC236}">
                <a16:creationId xmlns:a16="http://schemas.microsoft.com/office/drawing/2014/main" id="{9F9967B1-C1EC-4390-8875-5A08780A0B02}"/>
              </a:ext>
            </a:extLst>
          </p:cNvPr>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1024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a:extLst>
              <a:ext uri="{FF2B5EF4-FFF2-40B4-BE49-F238E27FC236}">
                <a16:creationId xmlns:a16="http://schemas.microsoft.com/office/drawing/2014/main" id="{9F8E6BE1-06A1-45A6-BE5E-C8FA7EC7ABCC}"/>
              </a:ext>
            </a:extLst>
          </p:cNvPr>
          <p:cNvSpPr>
            <a:spLocks noGrp="1" noChangeArrowheads="1"/>
          </p:cNvSpPr>
          <p:nvPr>
            <p:ph type="dt" sz="half" idx="10"/>
          </p:nvPr>
        </p:nvSpPr>
        <p:spPr/>
        <p:txBody>
          <a:bodyPr/>
          <a:lstStyle>
            <a:lvl1pPr>
              <a:defRPr/>
            </a:lvl1pPr>
          </a:lstStyle>
          <a:p>
            <a:pPr>
              <a:defRPr/>
            </a:pPr>
            <a:endParaRPr lang="en-US" altLang="en-US"/>
          </a:p>
        </p:txBody>
      </p:sp>
      <p:sp>
        <p:nvSpPr>
          <p:cNvPr id="39" name="Rectangle 6">
            <a:extLst>
              <a:ext uri="{FF2B5EF4-FFF2-40B4-BE49-F238E27FC236}">
                <a16:creationId xmlns:a16="http://schemas.microsoft.com/office/drawing/2014/main" id="{1F4831CB-3CC8-434E-8D4C-7425E03B9479}"/>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a:extLst>
              <a:ext uri="{FF2B5EF4-FFF2-40B4-BE49-F238E27FC236}">
                <a16:creationId xmlns:a16="http://schemas.microsoft.com/office/drawing/2014/main" id="{38B50466-1350-43EA-AFF1-E2E8199AEEB7}"/>
              </a:ext>
            </a:extLst>
          </p:cNvPr>
          <p:cNvSpPr>
            <a:spLocks noGrp="1" noChangeArrowheads="1"/>
          </p:cNvSpPr>
          <p:nvPr>
            <p:ph type="sldNum" sz="quarter" idx="12"/>
          </p:nvPr>
        </p:nvSpPr>
        <p:spPr/>
        <p:txBody>
          <a:bodyPr/>
          <a:lstStyle>
            <a:lvl1pPr>
              <a:defRPr smtClean="0"/>
            </a:lvl1pPr>
          </a:lstStyle>
          <a:p>
            <a:pPr>
              <a:defRPr/>
            </a:pPr>
            <a:fld id="{D4013C0B-2D91-4E9B-8EF3-292F8C8C4727}" type="slidenum">
              <a:rPr lang="en-US" altLang="en-US"/>
              <a:pPr>
                <a:defRPr/>
              </a:pPr>
              <a:t>‹Nr.›</a:t>
            </a:fld>
            <a:endParaRPr lang="en-US" altLang="en-US"/>
          </a:p>
        </p:txBody>
      </p:sp>
    </p:spTree>
    <p:extLst>
      <p:ext uri="{BB962C8B-B14F-4D97-AF65-F5344CB8AC3E}">
        <p14:creationId xmlns:p14="http://schemas.microsoft.com/office/powerpoint/2010/main" val="2294323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51D51933-75CE-4AA6-B5DF-C1C148FEE05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DB652FBE-563A-4AA8-B9DF-6CA51A7E16A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8E718498-59D1-4BB5-A734-5D0938C76E91}"/>
              </a:ext>
            </a:extLst>
          </p:cNvPr>
          <p:cNvSpPr>
            <a:spLocks noGrp="1" noChangeArrowheads="1"/>
          </p:cNvSpPr>
          <p:nvPr>
            <p:ph type="sldNum" sz="quarter" idx="12"/>
          </p:nvPr>
        </p:nvSpPr>
        <p:spPr>
          <a:ln/>
        </p:spPr>
        <p:txBody>
          <a:bodyPr/>
          <a:lstStyle>
            <a:lvl1pPr>
              <a:defRPr/>
            </a:lvl1pPr>
          </a:lstStyle>
          <a:p>
            <a:pPr>
              <a:defRPr/>
            </a:pPr>
            <a:fld id="{4F5305A3-C5C4-4A8A-B770-97EFFB4DF233}" type="slidenum">
              <a:rPr lang="en-US" altLang="en-US"/>
              <a:pPr>
                <a:defRPr/>
              </a:pPr>
              <a:t>‹Nr.›</a:t>
            </a:fld>
            <a:endParaRPr lang="en-US" altLang="en-US"/>
          </a:p>
        </p:txBody>
      </p:sp>
    </p:spTree>
    <p:extLst>
      <p:ext uri="{BB962C8B-B14F-4D97-AF65-F5344CB8AC3E}">
        <p14:creationId xmlns:p14="http://schemas.microsoft.com/office/powerpoint/2010/main" val="868686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0DDCCEA1-15B8-4089-B19D-392C2CA49C6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387898D7-5361-4EA6-B776-39F154E7391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E5BA7584-44F6-4F9A-93C3-508D5A9518AC}"/>
              </a:ext>
            </a:extLst>
          </p:cNvPr>
          <p:cNvSpPr>
            <a:spLocks noGrp="1" noChangeArrowheads="1"/>
          </p:cNvSpPr>
          <p:nvPr>
            <p:ph type="sldNum" sz="quarter" idx="12"/>
          </p:nvPr>
        </p:nvSpPr>
        <p:spPr>
          <a:ln/>
        </p:spPr>
        <p:txBody>
          <a:bodyPr/>
          <a:lstStyle>
            <a:lvl1pPr>
              <a:defRPr/>
            </a:lvl1pPr>
          </a:lstStyle>
          <a:p>
            <a:pPr>
              <a:defRPr/>
            </a:pPr>
            <a:fld id="{5E65CAEE-F587-4B18-8CB8-2254C12005FC}" type="slidenum">
              <a:rPr lang="en-US" altLang="en-US"/>
              <a:pPr>
                <a:defRPr/>
              </a:pPr>
              <a:t>‹Nr.›</a:t>
            </a:fld>
            <a:endParaRPr lang="en-US" altLang="en-US"/>
          </a:p>
        </p:txBody>
      </p:sp>
    </p:spTree>
    <p:extLst>
      <p:ext uri="{BB962C8B-B14F-4D97-AF65-F5344CB8AC3E}">
        <p14:creationId xmlns:p14="http://schemas.microsoft.com/office/powerpoint/2010/main" val="3911064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F94512B9-53E2-49C8-844C-9B5CF711E14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CEB71C39-CEEF-49C7-8288-BCCAB2A6998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063B32E6-70F4-43B7-9EC9-8BB1D3AEB747}"/>
              </a:ext>
            </a:extLst>
          </p:cNvPr>
          <p:cNvSpPr>
            <a:spLocks noGrp="1" noChangeArrowheads="1"/>
          </p:cNvSpPr>
          <p:nvPr>
            <p:ph type="sldNum" sz="quarter" idx="12"/>
          </p:nvPr>
        </p:nvSpPr>
        <p:spPr>
          <a:ln/>
        </p:spPr>
        <p:txBody>
          <a:bodyPr/>
          <a:lstStyle>
            <a:lvl1pPr>
              <a:defRPr/>
            </a:lvl1pPr>
          </a:lstStyle>
          <a:p>
            <a:pPr>
              <a:defRPr/>
            </a:pPr>
            <a:fld id="{B6F65C36-60E1-4404-96AA-690A662D63C2}" type="slidenum">
              <a:rPr lang="en-US" altLang="en-US"/>
              <a:pPr>
                <a:defRPr/>
              </a:pPr>
              <a:t>‹Nr.›</a:t>
            </a:fld>
            <a:endParaRPr lang="en-US" altLang="en-US"/>
          </a:p>
        </p:txBody>
      </p:sp>
    </p:spTree>
    <p:extLst>
      <p:ext uri="{BB962C8B-B14F-4D97-AF65-F5344CB8AC3E}">
        <p14:creationId xmlns:p14="http://schemas.microsoft.com/office/powerpoint/2010/main" val="385985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FDD10A7C-7C79-471B-BEB3-49B9FC5502B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B72D68A2-6684-4AF0-9295-3F1DC92C1BE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582FE743-27E8-47B5-9868-64B79FDE5337}"/>
              </a:ext>
            </a:extLst>
          </p:cNvPr>
          <p:cNvSpPr>
            <a:spLocks noGrp="1" noChangeArrowheads="1"/>
          </p:cNvSpPr>
          <p:nvPr>
            <p:ph type="sldNum" sz="quarter" idx="12"/>
          </p:nvPr>
        </p:nvSpPr>
        <p:spPr>
          <a:ln/>
        </p:spPr>
        <p:txBody>
          <a:bodyPr/>
          <a:lstStyle>
            <a:lvl1pPr>
              <a:defRPr/>
            </a:lvl1pPr>
          </a:lstStyle>
          <a:p>
            <a:pPr>
              <a:defRPr/>
            </a:pPr>
            <a:fld id="{602478BC-D75B-46C8-B5B4-1B505BAC42F9}" type="slidenum">
              <a:rPr lang="en-US" altLang="en-US"/>
              <a:pPr>
                <a:defRPr/>
              </a:pPr>
              <a:t>‹Nr.›</a:t>
            </a:fld>
            <a:endParaRPr lang="en-US" altLang="en-US"/>
          </a:p>
        </p:txBody>
      </p:sp>
    </p:spTree>
    <p:extLst>
      <p:ext uri="{BB962C8B-B14F-4D97-AF65-F5344CB8AC3E}">
        <p14:creationId xmlns:p14="http://schemas.microsoft.com/office/powerpoint/2010/main" val="902711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9988CCD0-B204-497C-943E-11F577618D8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A42B567-2FF1-409B-9C5F-0BBF9F3AD72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DD4B7117-6296-4C7C-A8E9-3B705E3F0C18}"/>
              </a:ext>
            </a:extLst>
          </p:cNvPr>
          <p:cNvSpPr>
            <a:spLocks noGrp="1" noChangeArrowheads="1"/>
          </p:cNvSpPr>
          <p:nvPr>
            <p:ph type="sldNum" sz="quarter" idx="12"/>
          </p:nvPr>
        </p:nvSpPr>
        <p:spPr>
          <a:ln/>
        </p:spPr>
        <p:txBody>
          <a:bodyPr/>
          <a:lstStyle>
            <a:lvl1pPr>
              <a:defRPr/>
            </a:lvl1pPr>
          </a:lstStyle>
          <a:p>
            <a:pPr>
              <a:defRPr/>
            </a:pPr>
            <a:fld id="{7B4B59B1-1B1B-4B33-8FB7-84CB745284E7}" type="slidenum">
              <a:rPr lang="en-US" altLang="en-US"/>
              <a:pPr>
                <a:defRPr/>
              </a:pPr>
              <a:t>‹Nr.›</a:t>
            </a:fld>
            <a:endParaRPr lang="en-US" altLang="en-US"/>
          </a:p>
        </p:txBody>
      </p:sp>
    </p:spTree>
    <p:extLst>
      <p:ext uri="{BB962C8B-B14F-4D97-AF65-F5344CB8AC3E}">
        <p14:creationId xmlns:p14="http://schemas.microsoft.com/office/powerpoint/2010/main" val="4053865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D9B9D924-799B-4DD8-A094-A66E185AD46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3722F6DD-044F-4DFB-B571-0EC77C6FDA3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a:extLst>
              <a:ext uri="{FF2B5EF4-FFF2-40B4-BE49-F238E27FC236}">
                <a16:creationId xmlns:a16="http://schemas.microsoft.com/office/drawing/2014/main" id="{BF8DEB65-54D2-41E8-A912-31A5D3A18F8B}"/>
              </a:ext>
            </a:extLst>
          </p:cNvPr>
          <p:cNvSpPr>
            <a:spLocks noGrp="1" noChangeArrowheads="1"/>
          </p:cNvSpPr>
          <p:nvPr>
            <p:ph type="sldNum" sz="quarter" idx="12"/>
          </p:nvPr>
        </p:nvSpPr>
        <p:spPr>
          <a:ln/>
        </p:spPr>
        <p:txBody>
          <a:bodyPr/>
          <a:lstStyle>
            <a:lvl1pPr>
              <a:defRPr/>
            </a:lvl1pPr>
          </a:lstStyle>
          <a:p>
            <a:pPr>
              <a:defRPr/>
            </a:pPr>
            <a:fld id="{736B2D3F-BE26-45D2-9AB7-8A49075E7CD8}" type="slidenum">
              <a:rPr lang="en-US" altLang="en-US"/>
              <a:pPr>
                <a:defRPr/>
              </a:pPr>
              <a:t>‹Nr.›</a:t>
            </a:fld>
            <a:endParaRPr lang="en-US" altLang="en-US"/>
          </a:p>
        </p:txBody>
      </p:sp>
    </p:spTree>
    <p:extLst>
      <p:ext uri="{BB962C8B-B14F-4D97-AF65-F5344CB8AC3E}">
        <p14:creationId xmlns:p14="http://schemas.microsoft.com/office/powerpoint/2010/main" val="4009287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5D882A98-7B64-4C13-83E5-2239B1975B5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62F2DAEB-DAC5-41F1-99AD-ABE66517C27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a:extLst>
              <a:ext uri="{FF2B5EF4-FFF2-40B4-BE49-F238E27FC236}">
                <a16:creationId xmlns:a16="http://schemas.microsoft.com/office/drawing/2014/main" id="{0FDC94FD-6C5E-4A3A-AC91-28EE0CD15068}"/>
              </a:ext>
            </a:extLst>
          </p:cNvPr>
          <p:cNvSpPr>
            <a:spLocks noGrp="1" noChangeArrowheads="1"/>
          </p:cNvSpPr>
          <p:nvPr>
            <p:ph type="sldNum" sz="quarter" idx="12"/>
          </p:nvPr>
        </p:nvSpPr>
        <p:spPr>
          <a:ln/>
        </p:spPr>
        <p:txBody>
          <a:bodyPr/>
          <a:lstStyle>
            <a:lvl1pPr>
              <a:defRPr/>
            </a:lvl1pPr>
          </a:lstStyle>
          <a:p>
            <a:pPr>
              <a:defRPr/>
            </a:pPr>
            <a:fld id="{DEE54DAD-104F-4EA6-989E-8F4C235B87F6}" type="slidenum">
              <a:rPr lang="en-US" altLang="en-US"/>
              <a:pPr>
                <a:defRPr/>
              </a:pPr>
              <a:t>‹Nr.›</a:t>
            </a:fld>
            <a:endParaRPr lang="en-US" altLang="en-US"/>
          </a:p>
        </p:txBody>
      </p:sp>
    </p:spTree>
    <p:extLst>
      <p:ext uri="{BB962C8B-B14F-4D97-AF65-F5344CB8AC3E}">
        <p14:creationId xmlns:p14="http://schemas.microsoft.com/office/powerpoint/2010/main" val="1447583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CA04AF7-A5BA-4E93-83CE-D2956D22D7C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a:extLst>
              <a:ext uri="{FF2B5EF4-FFF2-40B4-BE49-F238E27FC236}">
                <a16:creationId xmlns:a16="http://schemas.microsoft.com/office/drawing/2014/main" id="{3D2C079D-E1CB-440F-A744-2947E536267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a:extLst>
              <a:ext uri="{FF2B5EF4-FFF2-40B4-BE49-F238E27FC236}">
                <a16:creationId xmlns:a16="http://schemas.microsoft.com/office/drawing/2014/main" id="{39DF9108-DB53-4B56-B618-C828BB6AA2A7}"/>
              </a:ext>
            </a:extLst>
          </p:cNvPr>
          <p:cNvSpPr>
            <a:spLocks noGrp="1" noChangeArrowheads="1"/>
          </p:cNvSpPr>
          <p:nvPr>
            <p:ph type="sldNum" sz="quarter" idx="12"/>
          </p:nvPr>
        </p:nvSpPr>
        <p:spPr>
          <a:ln/>
        </p:spPr>
        <p:txBody>
          <a:bodyPr/>
          <a:lstStyle>
            <a:lvl1pPr>
              <a:defRPr/>
            </a:lvl1pPr>
          </a:lstStyle>
          <a:p>
            <a:pPr>
              <a:defRPr/>
            </a:pPr>
            <a:fld id="{A193AF5B-6074-4C5E-8EFB-D1AE2981757C}" type="slidenum">
              <a:rPr lang="en-US" altLang="en-US"/>
              <a:pPr>
                <a:defRPr/>
              </a:pPr>
              <a:t>‹Nr.›</a:t>
            </a:fld>
            <a:endParaRPr lang="en-US" altLang="en-US"/>
          </a:p>
        </p:txBody>
      </p:sp>
    </p:spTree>
    <p:extLst>
      <p:ext uri="{BB962C8B-B14F-4D97-AF65-F5344CB8AC3E}">
        <p14:creationId xmlns:p14="http://schemas.microsoft.com/office/powerpoint/2010/main" val="1926994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85795832-B4BA-47E9-AB95-5E99D4946BD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1BDA88F-36A8-4808-A1F3-B1D3B238E1F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5BCF8041-D113-45FB-9F74-EFBEEC95B535}"/>
              </a:ext>
            </a:extLst>
          </p:cNvPr>
          <p:cNvSpPr>
            <a:spLocks noGrp="1" noChangeArrowheads="1"/>
          </p:cNvSpPr>
          <p:nvPr>
            <p:ph type="sldNum" sz="quarter" idx="12"/>
          </p:nvPr>
        </p:nvSpPr>
        <p:spPr>
          <a:ln/>
        </p:spPr>
        <p:txBody>
          <a:bodyPr/>
          <a:lstStyle>
            <a:lvl1pPr>
              <a:defRPr/>
            </a:lvl1pPr>
          </a:lstStyle>
          <a:p>
            <a:pPr>
              <a:defRPr/>
            </a:pPr>
            <a:fld id="{5746392E-FB1D-4FE8-9630-A49AAE7B6F12}" type="slidenum">
              <a:rPr lang="en-US" altLang="en-US"/>
              <a:pPr>
                <a:defRPr/>
              </a:pPr>
              <a:t>‹Nr.›</a:t>
            </a:fld>
            <a:endParaRPr lang="en-US" altLang="en-US"/>
          </a:p>
        </p:txBody>
      </p:sp>
    </p:spTree>
    <p:extLst>
      <p:ext uri="{BB962C8B-B14F-4D97-AF65-F5344CB8AC3E}">
        <p14:creationId xmlns:p14="http://schemas.microsoft.com/office/powerpoint/2010/main" val="319326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9B68F2F9-5B44-4ABC-9600-A96774FB6D8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4A6925C-3C25-4F99-BB34-765797655C3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0865D892-3F34-4956-A1B5-24387D1850D0}"/>
              </a:ext>
            </a:extLst>
          </p:cNvPr>
          <p:cNvSpPr>
            <a:spLocks noGrp="1" noChangeArrowheads="1"/>
          </p:cNvSpPr>
          <p:nvPr>
            <p:ph type="sldNum" sz="quarter" idx="12"/>
          </p:nvPr>
        </p:nvSpPr>
        <p:spPr>
          <a:ln/>
        </p:spPr>
        <p:txBody>
          <a:bodyPr/>
          <a:lstStyle>
            <a:lvl1pPr>
              <a:defRPr/>
            </a:lvl1pPr>
          </a:lstStyle>
          <a:p>
            <a:pPr>
              <a:defRPr/>
            </a:pPr>
            <a:fld id="{B8C518FE-22F5-4443-B79A-BB990774196C}" type="slidenum">
              <a:rPr lang="en-US" altLang="en-US"/>
              <a:pPr>
                <a:defRPr/>
              </a:pPr>
              <a:t>‹Nr.›</a:t>
            </a:fld>
            <a:endParaRPr lang="en-US" altLang="en-US"/>
          </a:p>
        </p:txBody>
      </p:sp>
    </p:spTree>
    <p:extLst>
      <p:ext uri="{BB962C8B-B14F-4D97-AF65-F5344CB8AC3E}">
        <p14:creationId xmlns:p14="http://schemas.microsoft.com/office/powerpoint/2010/main" val="1994629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529C3EE1-118B-46D0-9989-4A34DA3457A6}"/>
              </a:ext>
            </a:extLst>
          </p:cNvPr>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a:extLst>
              <a:ext uri="{FF2B5EF4-FFF2-40B4-BE49-F238E27FC236}">
                <a16:creationId xmlns:a16="http://schemas.microsoft.com/office/drawing/2014/main" id="{DB303748-6BC0-4A45-8BC6-3514E5D251BF}"/>
              </a:ext>
            </a:extLst>
          </p:cNvPr>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a:extLst>
              <a:ext uri="{FF2B5EF4-FFF2-40B4-BE49-F238E27FC236}">
                <a16:creationId xmlns:a16="http://schemas.microsoft.com/office/drawing/2014/main" id="{D95862D3-68D2-4C69-A111-86DA658146AA}"/>
              </a:ext>
            </a:extLst>
          </p:cNvPr>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9221" name="Rectangle 5">
            <a:extLst>
              <a:ext uri="{FF2B5EF4-FFF2-40B4-BE49-F238E27FC236}">
                <a16:creationId xmlns:a16="http://schemas.microsoft.com/office/drawing/2014/main" id="{35042BEA-9344-465B-82AE-E944E3DD331B}"/>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ltLang="en-US"/>
          </a:p>
        </p:txBody>
      </p:sp>
      <p:sp>
        <p:nvSpPr>
          <p:cNvPr id="9222" name="Rectangle 6">
            <a:extLst>
              <a:ext uri="{FF2B5EF4-FFF2-40B4-BE49-F238E27FC236}">
                <a16:creationId xmlns:a16="http://schemas.microsoft.com/office/drawing/2014/main" id="{39C0CF66-F944-4CCC-882D-B223279F1D1F}"/>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ltLang="en-US"/>
          </a:p>
        </p:txBody>
      </p:sp>
      <p:sp>
        <p:nvSpPr>
          <p:cNvPr id="9223" name="Rectangle 7">
            <a:extLst>
              <a:ext uri="{FF2B5EF4-FFF2-40B4-BE49-F238E27FC236}">
                <a16:creationId xmlns:a16="http://schemas.microsoft.com/office/drawing/2014/main" id="{8E2EB868-E879-4B44-B634-7EC366AAE14A}"/>
              </a:ext>
            </a:extLst>
          </p:cNvPr>
          <p:cNvSpPr>
            <a:spLocks noGrp="1" noChangeArrowheads="1"/>
          </p:cNvSpPr>
          <p:nvPr>
            <p:ph type="sldNum" sz="quarter" idx="4"/>
          </p:nvPr>
        </p:nvSpPr>
        <p:spPr bwMode="auto">
          <a:xfrm>
            <a:off x="7010400" y="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89F20BED-1938-4ACF-91AA-09542F0188C8}" type="slidenum">
              <a:rPr lang="en-US" altLang="en-US"/>
              <a:t>‹Nr.›</a:t>
            </a:fld>
            <a:endParaRPr lang="en-US" altLang="en-US"/>
          </a:p>
        </p:txBody>
      </p:sp>
      <p:grpSp>
        <p:nvGrpSpPr>
          <p:cNvPr id="1032" name="Group 8">
            <a:extLst>
              <a:ext uri="{FF2B5EF4-FFF2-40B4-BE49-F238E27FC236}">
                <a16:creationId xmlns:a16="http://schemas.microsoft.com/office/drawing/2014/main" id="{0FCBD2A3-1313-4026-9949-D982D1285F4A}"/>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170A9EDE-C858-4BB4-B8E6-E9E8B544046E}"/>
                </a:ext>
              </a:extLst>
            </p:cNvPr>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4" name="Oval 10">
              <a:extLst>
                <a:ext uri="{FF2B5EF4-FFF2-40B4-BE49-F238E27FC236}">
                  <a16:creationId xmlns:a16="http://schemas.microsoft.com/office/drawing/2014/main" id="{2EB96788-7CF7-461C-B16D-8B5657C3C4CA}"/>
                </a:ext>
              </a:extLst>
            </p:cNvPr>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5" name="Oval 11">
              <a:extLst>
                <a:ext uri="{FF2B5EF4-FFF2-40B4-BE49-F238E27FC236}">
                  <a16:creationId xmlns:a16="http://schemas.microsoft.com/office/drawing/2014/main" id="{BAF6FB73-BB89-43D3-87CF-B4830AC2CA49}"/>
                </a:ext>
              </a:extLst>
            </p:cNvPr>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6" name="Oval 12">
              <a:extLst>
                <a:ext uri="{FF2B5EF4-FFF2-40B4-BE49-F238E27FC236}">
                  <a16:creationId xmlns:a16="http://schemas.microsoft.com/office/drawing/2014/main" id="{A66CA9DD-517D-4937-B602-566EB778F5AB}"/>
                </a:ext>
              </a:extLst>
            </p:cNvPr>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7" name="Oval 13">
              <a:extLst>
                <a:ext uri="{FF2B5EF4-FFF2-40B4-BE49-F238E27FC236}">
                  <a16:creationId xmlns:a16="http://schemas.microsoft.com/office/drawing/2014/main" id="{175014BB-4CF8-46D8-8B8E-3FCA2FD722EE}"/>
                </a:ext>
              </a:extLst>
            </p:cNvPr>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8" name="Oval 14">
              <a:extLst>
                <a:ext uri="{FF2B5EF4-FFF2-40B4-BE49-F238E27FC236}">
                  <a16:creationId xmlns:a16="http://schemas.microsoft.com/office/drawing/2014/main" id="{CE87E5FC-B3DF-44F0-96E4-A3B2856E7F90}"/>
                </a:ext>
              </a:extLst>
            </p:cNvPr>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39" name="Oval 15">
              <a:extLst>
                <a:ext uri="{FF2B5EF4-FFF2-40B4-BE49-F238E27FC236}">
                  <a16:creationId xmlns:a16="http://schemas.microsoft.com/office/drawing/2014/main" id="{61D82640-725D-4A02-9D4F-F14FB09835DC}"/>
                </a:ext>
              </a:extLst>
            </p:cNvPr>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0" name="Oval 16">
              <a:extLst>
                <a:ext uri="{FF2B5EF4-FFF2-40B4-BE49-F238E27FC236}">
                  <a16:creationId xmlns:a16="http://schemas.microsoft.com/office/drawing/2014/main" id="{62268846-99BB-42A3-B048-725BC28F553A}"/>
                </a:ext>
              </a:extLst>
            </p:cNvPr>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1" name="Oval 17">
              <a:extLst>
                <a:ext uri="{FF2B5EF4-FFF2-40B4-BE49-F238E27FC236}">
                  <a16:creationId xmlns:a16="http://schemas.microsoft.com/office/drawing/2014/main" id="{7A983082-120F-46C0-95D3-BF6514CD1603}"/>
                </a:ext>
              </a:extLst>
            </p:cNvPr>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2" name="Oval 18">
              <a:extLst>
                <a:ext uri="{FF2B5EF4-FFF2-40B4-BE49-F238E27FC236}">
                  <a16:creationId xmlns:a16="http://schemas.microsoft.com/office/drawing/2014/main" id="{E51A6B31-600A-4012-A4C0-201B05980DF5}"/>
                </a:ext>
              </a:extLst>
            </p:cNvPr>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3" name="Oval 19">
              <a:extLst>
                <a:ext uri="{FF2B5EF4-FFF2-40B4-BE49-F238E27FC236}">
                  <a16:creationId xmlns:a16="http://schemas.microsoft.com/office/drawing/2014/main" id="{4EA07ECF-308C-4387-987C-87FFD583F7DA}"/>
                </a:ext>
              </a:extLst>
            </p:cNvPr>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4" name="Oval 20">
              <a:extLst>
                <a:ext uri="{FF2B5EF4-FFF2-40B4-BE49-F238E27FC236}">
                  <a16:creationId xmlns:a16="http://schemas.microsoft.com/office/drawing/2014/main" id="{B0F315B3-1892-40CF-A5B8-4B90C8F27672}"/>
                </a:ext>
              </a:extLst>
            </p:cNvPr>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5" name="Oval 21">
              <a:extLst>
                <a:ext uri="{FF2B5EF4-FFF2-40B4-BE49-F238E27FC236}">
                  <a16:creationId xmlns:a16="http://schemas.microsoft.com/office/drawing/2014/main" id="{5839D19B-B605-4AF8-B63B-3E5E930624D7}"/>
                </a:ext>
              </a:extLst>
            </p:cNvPr>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6" name="Oval 22">
              <a:extLst>
                <a:ext uri="{FF2B5EF4-FFF2-40B4-BE49-F238E27FC236}">
                  <a16:creationId xmlns:a16="http://schemas.microsoft.com/office/drawing/2014/main" id="{88746F7F-51EF-4E16-8A7C-7A788C3E9092}"/>
                </a:ext>
              </a:extLst>
            </p:cNvPr>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7" name="Oval 23">
              <a:extLst>
                <a:ext uri="{FF2B5EF4-FFF2-40B4-BE49-F238E27FC236}">
                  <a16:creationId xmlns:a16="http://schemas.microsoft.com/office/drawing/2014/main" id="{20DFEB3D-15D5-46F9-B2F8-BE788D37C0EC}"/>
                </a:ext>
              </a:extLst>
            </p:cNvPr>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8" name="Oval 24">
              <a:extLst>
                <a:ext uri="{FF2B5EF4-FFF2-40B4-BE49-F238E27FC236}">
                  <a16:creationId xmlns:a16="http://schemas.microsoft.com/office/drawing/2014/main" id="{83FB0932-F7DC-4782-A102-51AA1DA4C8CB}"/>
                </a:ext>
              </a:extLst>
            </p:cNvPr>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49" name="Oval 25">
              <a:extLst>
                <a:ext uri="{FF2B5EF4-FFF2-40B4-BE49-F238E27FC236}">
                  <a16:creationId xmlns:a16="http://schemas.microsoft.com/office/drawing/2014/main" id="{C573F0DF-5FCD-4059-89CD-8BCD3AF0A9FE}"/>
                </a:ext>
              </a:extLst>
            </p:cNvPr>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0" name="Oval 26">
              <a:extLst>
                <a:ext uri="{FF2B5EF4-FFF2-40B4-BE49-F238E27FC236}">
                  <a16:creationId xmlns:a16="http://schemas.microsoft.com/office/drawing/2014/main" id="{29995A64-611C-4426-8974-7E02AAB632E7}"/>
                </a:ext>
              </a:extLst>
            </p:cNvPr>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1" name="Oval 27">
              <a:extLst>
                <a:ext uri="{FF2B5EF4-FFF2-40B4-BE49-F238E27FC236}">
                  <a16:creationId xmlns:a16="http://schemas.microsoft.com/office/drawing/2014/main" id="{6AE60922-8F9F-47CD-9EF3-837DC8542604}"/>
                </a:ext>
              </a:extLst>
            </p:cNvPr>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2" name="Oval 28">
              <a:extLst>
                <a:ext uri="{FF2B5EF4-FFF2-40B4-BE49-F238E27FC236}">
                  <a16:creationId xmlns:a16="http://schemas.microsoft.com/office/drawing/2014/main" id="{B6D31422-9D2B-438D-89CC-FDFF652D4BE5}"/>
                </a:ext>
              </a:extLst>
            </p:cNvPr>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3" name="Oval 29">
              <a:extLst>
                <a:ext uri="{FF2B5EF4-FFF2-40B4-BE49-F238E27FC236}">
                  <a16:creationId xmlns:a16="http://schemas.microsoft.com/office/drawing/2014/main" id="{A385A537-8394-456F-A033-EC9AA8D368DE}"/>
                </a:ext>
              </a:extLst>
            </p:cNvPr>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4" name="Oval 30">
              <a:extLst>
                <a:ext uri="{FF2B5EF4-FFF2-40B4-BE49-F238E27FC236}">
                  <a16:creationId xmlns:a16="http://schemas.microsoft.com/office/drawing/2014/main" id="{EEFCD045-BE35-4BB2-93E8-8E563D63A57B}"/>
                </a:ext>
              </a:extLst>
            </p:cNvPr>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5" name="Oval 31">
              <a:extLst>
                <a:ext uri="{FF2B5EF4-FFF2-40B4-BE49-F238E27FC236}">
                  <a16:creationId xmlns:a16="http://schemas.microsoft.com/office/drawing/2014/main" id="{80473BAC-118C-453A-B514-ABF505FCC91C}"/>
                </a:ext>
              </a:extLst>
            </p:cNvPr>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6" name="Oval 32">
              <a:extLst>
                <a:ext uri="{FF2B5EF4-FFF2-40B4-BE49-F238E27FC236}">
                  <a16:creationId xmlns:a16="http://schemas.microsoft.com/office/drawing/2014/main" id="{AEB7078E-806A-4429-802C-A8C2F847A816}"/>
                </a:ext>
              </a:extLst>
            </p:cNvPr>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7" name="Oval 33">
              <a:extLst>
                <a:ext uri="{FF2B5EF4-FFF2-40B4-BE49-F238E27FC236}">
                  <a16:creationId xmlns:a16="http://schemas.microsoft.com/office/drawing/2014/main" id="{7C0E41EC-F5C0-4C01-A123-A2DEF4229AC6}"/>
                </a:ext>
              </a:extLst>
            </p:cNvPr>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8" name="Oval 34">
              <a:extLst>
                <a:ext uri="{FF2B5EF4-FFF2-40B4-BE49-F238E27FC236}">
                  <a16:creationId xmlns:a16="http://schemas.microsoft.com/office/drawing/2014/main" id="{AA0FE847-62B0-4609-AC01-2BFBA8EFA6F5}"/>
                </a:ext>
              </a:extLst>
            </p:cNvPr>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59" name="Oval 35">
              <a:extLst>
                <a:ext uri="{FF2B5EF4-FFF2-40B4-BE49-F238E27FC236}">
                  <a16:creationId xmlns:a16="http://schemas.microsoft.com/office/drawing/2014/main" id="{C259E43D-0EE7-4D03-A276-938199AC54A0}"/>
                </a:ext>
              </a:extLst>
            </p:cNvPr>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0" name="Oval 36">
              <a:extLst>
                <a:ext uri="{FF2B5EF4-FFF2-40B4-BE49-F238E27FC236}">
                  <a16:creationId xmlns:a16="http://schemas.microsoft.com/office/drawing/2014/main" id="{974443B9-F991-4C91-8616-17BBD98341EC}"/>
                </a:ext>
              </a:extLst>
            </p:cNvPr>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1" name="Oval 37">
              <a:extLst>
                <a:ext uri="{FF2B5EF4-FFF2-40B4-BE49-F238E27FC236}">
                  <a16:creationId xmlns:a16="http://schemas.microsoft.com/office/drawing/2014/main" id="{0170CC5A-5C0A-4494-ACCC-2BB7C7713A97}"/>
                </a:ext>
              </a:extLst>
            </p:cNvPr>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2" name="Oval 38">
              <a:extLst>
                <a:ext uri="{FF2B5EF4-FFF2-40B4-BE49-F238E27FC236}">
                  <a16:creationId xmlns:a16="http://schemas.microsoft.com/office/drawing/2014/main" id="{1CCC1ABD-9FDE-4593-8F50-5BDA77C5BA0F}"/>
                </a:ext>
              </a:extLst>
            </p:cNvPr>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1063" name="Oval 39">
              <a:extLst>
                <a:ext uri="{FF2B5EF4-FFF2-40B4-BE49-F238E27FC236}">
                  <a16:creationId xmlns:a16="http://schemas.microsoft.com/office/drawing/2014/main" id="{2E4F1424-E096-4C1B-A30E-CEC20A90B3EE}"/>
                </a:ext>
              </a:extLst>
            </p:cNvPr>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grp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F78FBA14-40F2-29DF-7FE8-2DE27954097B}"/>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4F331569-64F2-9FD6-DE6A-9F8AA09EF295}"/>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a:t>
            </a:fld>
            <a:endParaRPr lang="en-US" altLang="en-US"/>
          </a:p>
        </p:txBody>
      </p:sp>
      <p:sp>
        <p:nvSpPr>
          <p:cNvPr id="4" name="TextBox 3">
            <a:extLst>
              <a:ext uri="{FF2B5EF4-FFF2-40B4-BE49-F238E27FC236}">
                <a16:creationId xmlns:a16="http://schemas.microsoft.com/office/drawing/2014/main" id="{3A2A0C8E-A42D-D2B2-816E-77BCA958AE19}"/>
              </a:ext>
            </a:extLst>
          </p:cNvPr>
          <p:cNvSpPr txBox="1"/>
          <p:nvPr/>
        </p:nvSpPr>
        <p:spPr>
          <a:xfrm>
            <a:off x="457200" y="1219200"/>
            <a:ext cx="8153399" cy="369332"/>
          </a:xfrm>
          <a:prstGeom prst="rect">
            <a:avLst/>
          </a:prstGeom>
          <a:noFill/>
        </p:spPr>
        <p:txBody>
          <a:bodyPr wrap="square" lIns="25400" tIns="12700" rIns="25400" bIns="12700" rtlCol="0">
            <a:spAutoFit/>
          </a:bodyPr>
          <a:lstStyle/>
          <a:p>
            <a:r>
              <a:rPr lang="en-US" sz="1200" i="1" dirty="0"/>
              <a:t>In welcher Schicht der Hornhaut befinden sich die Eisenlinien?</a:t>
            </a:r>
          </a:p>
        </p:txBody>
      </p:sp>
      <p:sp>
        <p:nvSpPr>
          <p:cNvPr id="5" name="TextBox 4">
            <a:extLst>
              <a:ext uri="{FF2B5EF4-FFF2-40B4-BE49-F238E27FC236}">
                <a16:creationId xmlns:a16="http://schemas.microsoft.com/office/drawing/2014/main" id="{C08DB48E-4729-2338-6E84-B6A95DC237BD}"/>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1776996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DC15F-9A7C-4787-BB5B-FBEB7D079687}"/>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9EB4E72D-BFC1-2E86-E822-0D6A76913FB5}"/>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C9535C4B-16A8-CC07-BB65-F722D64C626C}"/>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10</a:t>
            </a:fld>
            <a:endParaRPr lang="en-US" altLang="en-US"/>
          </a:p>
        </p:txBody>
      </p:sp>
      <p:sp>
        <p:nvSpPr>
          <p:cNvPr id="4" name="TextBox 3">
            <a:extLst>
              <a:ext uri="{FF2B5EF4-FFF2-40B4-BE49-F238E27FC236}">
                <a16:creationId xmlns:a16="http://schemas.microsoft.com/office/drawing/2014/main" id="{CED6A830-035C-850F-61E1-10C9160D5BDE}"/>
              </a:ext>
            </a:extLst>
          </p:cNvPr>
          <p:cNvSpPr txBox="1"/>
          <p:nvPr/>
        </p:nvSpPr>
        <p:spPr>
          <a:xfrm>
            <a:off x="457200" y="1219200"/>
            <a:ext cx="8153399" cy="2333972"/>
          </a:xfrm>
          <a:prstGeom prst="rect">
            <a:avLst/>
          </a:prstGeom>
          <a:noFill/>
        </p:spPr>
        <p:txBody>
          <a:bodyPr wrap="square" lIns="25400" tIns="12700" rIns="25400" bIns="12700" rtlCol="0">
            <a:spAutoFit/>
          </a:bodyPr>
          <a:lstStyle/>
          <a:p>
            <a:r>
              <a:rPr lang="en-US" sz="1200" i="1" dirty="0"/>
              <a:t>In welcher Schicht der Hornhaut befinden sich die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a:p>
            <a:r>
              <a:rPr lang="en-US" sz="1200" dirty="0"/>
              <a:t>Nein, sie sind asymptomatisch. </a:t>
            </a:r>
            <a:endParaRPr lang="en-US" dirty="0">
              <a:solidFill>
                <a:srgbClr val="0000CC"/>
              </a:solidFill>
            </a:endParaRPr>
          </a:p>
        </p:txBody>
      </p:sp>
      <p:sp>
        <p:nvSpPr>
          <p:cNvPr id="5" name="TextBox 4">
            <a:extLst>
              <a:ext uri="{FF2B5EF4-FFF2-40B4-BE49-F238E27FC236}">
                <a16:creationId xmlns:a16="http://schemas.microsoft.com/office/drawing/2014/main" id="{79E483EC-F817-CE10-64D1-3D3DDEA43B41}"/>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Tree>
    <p:extLst>
      <p:ext uri="{BB962C8B-B14F-4D97-AF65-F5344CB8AC3E}">
        <p14:creationId xmlns:p14="http://schemas.microsoft.com/office/powerpoint/2010/main" val="1368372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FBF19-B29F-1388-ED5C-1192AFF7B015}"/>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9230701D-4E1B-30B6-820B-131DC281065E}"/>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295CDEB4-0F95-819A-9529-3D77CCD468FB}"/>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11</a:t>
            </a:fld>
            <a:endParaRPr lang="en-US" altLang="en-US"/>
          </a:p>
        </p:txBody>
      </p:sp>
      <p:sp>
        <p:nvSpPr>
          <p:cNvPr id="4" name="TextBox 3">
            <a:extLst>
              <a:ext uri="{FF2B5EF4-FFF2-40B4-BE49-F238E27FC236}">
                <a16:creationId xmlns:a16="http://schemas.microsoft.com/office/drawing/2014/main" id="{9EC55A25-222C-CF9E-0DCC-5D58796B4E4A}"/>
              </a:ext>
            </a:extLst>
          </p:cNvPr>
          <p:cNvSpPr txBox="1"/>
          <p:nvPr/>
        </p:nvSpPr>
        <p:spPr>
          <a:xfrm>
            <a:off x="457200" y="1219200"/>
            <a:ext cx="8153399" cy="2518638"/>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a:p>
            <a:r>
              <a:rPr lang="en-US" sz="1200" dirty="0"/>
              <a:t>Nein, sie sind asymptomatisch. </a:t>
            </a:r>
            <a:r>
              <a:rPr lang="en-US" sz="1200" dirty="0">
                <a:solidFill>
                  <a:srgbClr val="0000CC"/>
                </a:solidFill>
              </a:rPr>
              <a:t>Allerdings können sie auf pathologische Prozesse hinweisen, die andere Bereiche des Auges betreffen.</a:t>
            </a:r>
          </a:p>
        </p:txBody>
      </p:sp>
      <p:sp>
        <p:nvSpPr>
          <p:cNvPr id="5" name="TextBox 4">
            <a:extLst>
              <a:ext uri="{FF2B5EF4-FFF2-40B4-BE49-F238E27FC236}">
                <a16:creationId xmlns:a16="http://schemas.microsoft.com/office/drawing/2014/main" id="{3D365218-2BF7-5385-F202-89755B7B2BC9}"/>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Tree>
    <p:extLst>
      <p:ext uri="{BB962C8B-B14F-4D97-AF65-F5344CB8AC3E}">
        <p14:creationId xmlns:p14="http://schemas.microsoft.com/office/powerpoint/2010/main" val="1395495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20DDA-507E-6DA8-63FE-BC83E6437F1F}"/>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863FFF1A-12E6-A4AD-D2C6-346B8613C224}"/>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F81AD907-E9FC-5D83-9595-CEBDA1401579}"/>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12</a:t>
            </a:fld>
            <a:endParaRPr lang="en-US" altLang="en-US"/>
          </a:p>
        </p:txBody>
      </p:sp>
      <p:sp>
        <p:nvSpPr>
          <p:cNvPr id="4" name="TextBox 3">
            <a:extLst>
              <a:ext uri="{FF2B5EF4-FFF2-40B4-BE49-F238E27FC236}">
                <a16:creationId xmlns:a16="http://schemas.microsoft.com/office/drawing/2014/main" id="{C08106E9-DC5F-E37A-8CF7-08CB8D6F15B8}"/>
              </a:ext>
            </a:extLst>
          </p:cNvPr>
          <p:cNvSpPr txBox="1"/>
          <p:nvPr/>
        </p:nvSpPr>
        <p:spPr>
          <a:xfrm>
            <a:off x="457200" y="1219200"/>
            <a:ext cx="8153399" cy="2980303"/>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a:p>
            <a:r>
              <a:rPr lang="en-US" sz="1200" dirty="0"/>
              <a:t>Nein, sie sind asymptomatisch. </a:t>
            </a:r>
            <a:r>
              <a:rPr lang="en-US" sz="1200" dirty="0">
                <a:solidFill>
                  <a:srgbClr val="0000CC"/>
                </a:solidFill>
              </a:rPr>
              <a:t>Allerdings können sie auf pathologische Prozesse hinweisen, die andere Bereiche des Auges betreffen.</a:t>
            </a:r>
          </a:p>
          <a:p>
            <a:endParaRPr lang="en-US" dirty="0"/>
          </a:p>
          <a:p>
            <a:r>
              <a:rPr lang="en-US" sz="1200" i="1" dirty="0"/>
              <a:t>Wie sehen sie aus?</a:t>
            </a:r>
          </a:p>
        </p:txBody>
      </p:sp>
      <p:sp>
        <p:nvSpPr>
          <p:cNvPr id="5" name="TextBox 4">
            <a:extLst>
              <a:ext uri="{FF2B5EF4-FFF2-40B4-BE49-F238E27FC236}">
                <a16:creationId xmlns:a16="http://schemas.microsoft.com/office/drawing/2014/main" id="{956F954D-A095-4B1F-BBE3-EA2B50F6F8D3}"/>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Tree>
    <p:extLst>
      <p:ext uri="{BB962C8B-B14F-4D97-AF65-F5344CB8AC3E}">
        <p14:creationId xmlns:p14="http://schemas.microsoft.com/office/powerpoint/2010/main" val="377644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E29D1-C850-D5D2-A6D8-9D076163ED34}"/>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3E91EF92-89AB-E994-0E66-E721791F76A2}"/>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CC32EDD3-1A5E-DCAC-A485-4ED8D4264DA3}"/>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13</a:t>
            </a:fld>
            <a:endParaRPr lang="en-US" altLang="en-US"/>
          </a:p>
        </p:txBody>
      </p:sp>
      <p:sp>
        <p:nvSpPr>
          <p:cNvPr id="4" name="TextBox 3">
            <a:extLst>
              <a:ext uri="{FF2B5EF4-FFF2-40B4-BE49-F238E27FC236}">
                <a16:creationId xmlns:a16="http://schemas.microsoft.com/office/drawing/2014/main" id="{0CD56101-7461-4F90-7275-1F6709C531FF}"/>
              </a:ext>
            </a:extLst>
          </p:cNvPr>
          <p:cNvSpPr txBox="1"/>
          <p:nvPr/>
        </p:nvSpPr>
        <p:spPr>
          <a:xfrm>
            <a:off x="457200" y="1219200"/>
            <a:ext cx="8153399" cy="3164969"/>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a:p>
            <a:r>
              <a:rPr lang="en-US" sz="1200" dirty="0"/>
              <a:t>Nein, sie sind asymptomatisch. </a:t>
            </a:r>
            <a:r>
              <a:rPr lang="en-US" sz="1200" dirty="0">
                <a:solidFill>
                  <a:srgbClr val="0000CC"/>
                </a:solidFill>
              </a:rPr>
              <a:t>Allerdings können sie auf pathologische Prozesse hinweisen, die andere Bereiche des Auges betreffen.</a:t>
            </a:r>
          </a:p>
          <a:p>
            <a:endParaRPr lang="en-US" dirty="0"/>
          </a:p>
          <a:p>
            <a:r>
              <a:rPr lang="en-US" sz="1200" i="1" dirty="0"/>
              <a:t>Wie sehen sie aus?</a:t>
            </a:r>
          </a:p>
          <a:p>
            <a:r>
              <a:rPr lang="en-US" sz="1200" dirty="0"/>
              <a:t>Braune/gelbe Ringe oder Linien</a:t>
            </a:r>
          </a:p>
        </p:txBody>
      </p:sp>
      <p:sp>
        <p:nvSpPr>
          <p:cNvPr id="5" name="TextBox 4">
            <a:extLst>
              <a:ext uri="{FF2B5EF4-FFF2-40B4-BE49-F238E27FC236}">
                <a16:creationId xmlns:a16="http://schemas.microsoft.com/office/drawing/2014/main" id="{D73A7A50-5971-861F-03BE-816B5780BB83}"/>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3157193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86D9F78-9BF6-DABF-F64D-849D3F15DB05}"/>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671DCFE5-7BA5-0D52-07D1-D4374F81F2B2}"/>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14</a:t>
            </a:fld>
            <a:endParaRPr lang="en-US" altLang="en-US"/>
          </a:p>
        </p:txBody>
      </p:sp>
      <p:sp>
        <p:nvSpPr>
          <p:cNvPr id="5" name="TextBox 4">
            <a:extLst>
              <a:ext uri="{FF2B5EF4-FFF2-40B4-BE49-F238E27FC236}">
                <a16:creationId xmlns:a16="http://schemas.microsoft.com/office/drawing/2014/main" id="{E11520D8-4292-79FA-3699-EBA5636983B3}"/>
              </a:ext>
            </a:extLst>
          </p:cNvPr>
          <p:cNvSpPr txBox="1"/>
          <p:nvPr/>
        </p:nvSpPr>
        <p:spPr>
          <a:xfrm>
            <a:off x="2549662" y="6096000"/>
            <a:ext cx="4044697" cy="369332"/>
          </a:xfrm>
          <a:prstGeom prst="rect">
            <a:avLst/>
          </a:prstGeom>
          <a:noFill/>
        </p:spPr>
        <p:txBody>
          <a:bodyPr wrap="square" lIns="25400" tIns="12700" rIns="25400" bIns="12700" rtlCol="0">
            <a:spAutoFit/>
          </a:bodyPr>
          <a:lstStyle/>
          <a:p>
            <a:pPr algn="ctr"/>
            <a:r>
              <a:rPr lang="en-US" sz="1200" dirty="0"/>
              <a:t>Eisenlinie </a:t>
            </a:r>
            <a:r>
              <a:rPr lang="en-US" sz="1200" dirty="0" err="1"/>
              <a:t>als Folge </a:t>
            </a:r>
            <a:r>
              <a:rPr lang="en-US" sz="1200" dirty="0"/>
              <a:t>einer subepithelialen Fibrose</a:t>
            </a:r>
          </a:p>
        </p:txBody>
      </p:sp>
      <p:pic>
        <p:nvPicPr>
          <p:cNvPr id="7" name="Picture 6">
            <a:extLst>
              <a:ext uri="{FF2B5EF4-FFF2-40B4-BE49-F238E27FC236}">
                <a16:creationId xmlns:a16="http://schemas.microsoft.com/office/drawing/2014/main" id="{A9735BB2-7E8F-2D8B-AB24-0A8BC76897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757" y="1451692"/>
            <a:ext cx="5422485" cy="3954615"/>
          </a:xfrm>
          <a:prstGeom prst="rect">
            <a:avLst/>
          </a:prstGeom>
        </p:spPr>
      </p:pic>
      <p:sp>
        <p:nvSpPr>
          <p:cNvPr id="8" name="TextBox 7">
            <a:extLst>
              <a:ext uri="{FF2B5EF4-FFF2-40B4-BE49-F238E27FC236}">
                <a16:creationId xmlns:a16="http://schemas.microsoft.com/office/drawing/2014/main" id="{CF8BC229-DD29-7352-38C2-5335FD3E9719}"/>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1914827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09097-DACE-0164-FA61-2A7E39E388BB}"/>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077DA7F2-56EA-9D73-5EC3-1ADAD47E3414}"/>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20EB5F93-60EE-440E-AA7D-1CDE506549E3}"/>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15</a:t>
            </a:fld>
            <a:endParaRPr lang="en-US" altLang="en-US"/>
          </a:p>
        </p:txBody>
      </p:sp>
      <p:sp>
        <p:nvSpPr>
          <p:cNvPr id="4" name="TextBox 3">
            <a:extLst>
              <a:ext uri="{FF2B5EF4-FFF2-40B4-BE49-F238E27FC236}">
                <a16:creationId xmlns:a16="http://schemas.microsoft.com/office/drawing/2014/main" id="{3993C4BB-7583-EF74-2FFC-02E28B374EDE}"/>
              </a:ext>
            </a:extLst>
          </p:cNvPr>
          <p:cNvSpPr txBox="1"/>
          <p:nvPr/>
        </p:nvSpPr>
        <p:spPr>
          <a:xfrm>
            <a:off x="457200" y="1219200"/>
            <a:ext cx="8153399" cy="3626634"/>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a:p>
            <a:r>
              <a:rPr lang="en-US" sz="1200" dirty="0"/>
              <a:t>Nein, sie sind asymptomatisch. </a:t>
            </a:r>
            <a:r>
              <a:rPr lang="en-US" sz="1200" dirty="0">
                <a:solidFill>
                  <a:srgbClr val="0000CC"/>
                </a:solidFill>
              </a:rPr>
              <a:t>Allerdings können sie auf pathologische Prozesse hinweisen, die andere Bereiche des Auges betreffen.</a:t>
            </a:r>
          </a:p>
          <a:p>
            <a:endParaRPr lang="en-US" dirty="0"/>
          </a:p>
          <a:p>
            <a:r>
              <a:rPr lang="en-US" sz="1200" i="1" dirty="0"/>
              <a:t>Wie sehen sie aus?</a:t>
            </a:r>
          </a:p>
          <a:p>
            <a:r>
              <a:rPr lang="en-US" sz="1200" dirty="0"/>
              <a:t>Braune/gelbe Ringe oder Linien</a:t>
            </a:r>
          </a:p>
          <a:p>
            <a:endParaRPr lang="en-US" dirty="0"/>
          </a:p>
          <a:p>
            <a:r>
              <a:rPr lang="en-US" sz="1200" i="1" dirty="0"/>
              <a:t>Welche Untersuchung an der Spaltlampe kann die Sichtbarkeit einer Eisenlinie verbessern?</a:t>
            </a:r>
          </a:p>
        </p:txBody>
      </p:sp>
      <p:sp>
        <p:nvSpPr>
          <p:cNvPr id="5" name="TextBox 4">
            <a:extLst>
              <a:ext uri="{FF2B5EF4-FFF2-40B4-BE49-F238E27FC236}">
                <a16:creationId xmlns:a16="http://schemas.microsoft.com/office/drawing/2014/main" id="{018B9D4B-4174-AB04-7B5D-39D9E47691C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110706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302D0-06A9-0A63-7A14-CC5C346FD785}"/>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CB612D97-BCEE-ED7A-5B59-3994DF5AD2EC}"/>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B32966AC-FCA6-3F58-1400-391CBCF50C79}"/>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16</a:t>
            </a:fld>
            <a:endParaRPr lang="en-US" altLang="en-US"/>
          </a:p>
        </p:txBody>
      </p:sp>
      <p:sp>
        <p:nvSpPr>
          <p:cNvPr id="4" name="TextBox 3">
            <a:extLst>
              <a:ext uri="{FF2B5EF4-FFF2-40B4-BE49-F238E27FC236}">
                <a16:creationId xmlns:a16="http://schemas.microsoft.com/office/drawing/2014/main" id="{50E37CD4-5A10-F9FE-2219-45B339EBD99F}"/>
              </a:ext>
            </a:extLst>
          </p:cNvPr>
          <p:cNvSpPr txBox="1"/>
          <p:nvPr/>
        </p:nvSpPr>
        <p:spPr>
          <a:xfrm>
            <a:off x="457200" y="1219200"/>
            <a:ext cx="8153399" cy="3811300"/>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a:p>
            <a:r>
              <a:rPr lang="en-US" sz="1200" dirty="0"/>
              <a:t>Nein, sie sind asymptomatisch. </a:t>
            </a:r>
            <a:r>
              <a:rPr lang="en-US" sz="1200" dirty="0">
                <a:solidFill>
                  <a:srgbClr val="0000CC"/>
                </a:solidFill>
              </a:rPr>
              <a:t>Allerdings können sie auf pathologische Prozesse hinweisen, die andere Bereiche des Auges betreffen.</a:t>
            </a:r>
          </a:p>
          <a:p>
            <a:endParaRPr lang="en-US" dirty="0"/>
          </a:p>
          <a:p>
            <a:r>
              <a:rPr lang="en-US" sz="1200" i="1" dirty="0"/>
              <a:t>Wie sehen sie aus?</a:t>
            </a:r>
          </a:p>
          <a:p>
            <a:r>
              <a:rPr lang="en-US" sz="1200" dirty="0"/>
              <a:t>Braune/gelbe Ringe oder Linien</a:t>
            </a:r>
          </a:p>
          <a:p>
            <a:endParaRPr lang="en-US" dirty="0"/>
          </a:p>
          <a:p>
            <a:r>
              <a:rPr lang="de-DE" sz="1200" i="1" dirty="0"/>
              <a:t>Welche Untersuchung an der Spaltlampe kann die Sichtbarkeit einer Eisenlinie verbessern</a:t>
            </a:r>
            <a:r>
              <a:rPr lang="en-US" sz="1200" i="1" dirty="0"/>
              <a:t>?</a:t>
            </a:r>
          </a:p>
          <a:p>
            <a:r>
              <a:rPr lang="en-US" sz="1200" dirty="0"/>
              <a:t>Die Verwendung eines Kobalt-Blau-Filters</a:t>
            </a:r>
            <a:endParaRPr lang="en-US" dirty="0">
              <a:solidFill>
                <a:srgbClr val="0000CC"/>
              </a:solidFill>
            </a:endParaRPr>
          </a:p>
        </p:txBody>
      </p:sp>
      <p:sp>
        <p:nvSpPr>
          <p:cNvPr id="5" name="TextBox 4">
            <a:extLst>
              <a:ext uri="{FF2B5EF4-FFF2-40B4-BE49-F238E27FC236}">
                <a16:creationId xmlns:a16="http://schemas.microsoft.com/office/drawing/2014/main" id="{6D40BA41-82B4-3DEA-95F1-A3906CFA05D0}"/>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4112921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79B31-18DD-660D-0514-F982FC19CB47}"/>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C3D9FC53-7986-9A21-EC39-AD347B0A0E5B}"/>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093DB81B-89C8-D8BB-2745-492C80738E3A}"/>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17</a:t>
            </a:fld>
            <a:endParaRPr lang="en-US" altLang="en-US"/>
          </a:p>
        </p:txBody>
      </p:sp>
      <p:sp>
        <p:nvSpPr>
          <p:cNvPr id="4" name="TextBox 3">
            <a:extLst>
              <a:ext uri="{FF2B5EF4-FFF2-40B4-BE49-F238E27FC236}">
                <a16:creationId xmlns:a16="http://schemas.microsoft.com/office/drawing/2014/main" id="{58D3BB83-04B7-C55A-06B7-90DE4127E633}"/>
              </a:ext>
            </a:extLst>
          </p:cNvPr>
          <p:cNvSpPr txBox="1"/>
          <p:nvPr/>
        </p:nvSpPr>
        <p:spPr>
          <a:xfrm>
            <a:off x="457200" y="1219200"/>
            <a:ext cx="8153399" cy="3811300"/>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a:p>
            <a:r>
              <a:rPr lang="en-US" sz="1200" dirty="0"/>
              <a:t>Nein, sie sind asymptomatisch. </a:t>
            </a:r>
            <a:r>
              <a:rPr lang="en-US" sz="1200" dirty="0">
                <a:solidFill>
                  <a:srgbClr val="0000CC"/>
                </a:solidFill>
              </a:rPr>
              <a:t>Allerdings können sie auf pathologische Prozesse hinweisen, die andere Bereiche des Auges betreffen.</a:t>
            </a:r>
          </a:p>
          <a:p>
            <a:endParaRPr lang="en-US" dirty="0"/>
          </a:p>
          <a:p>
            <a:r>
              <a:rPr lang="en-US" sz="1200" i="1" dirty="0"/>
              <a:t>Wie sehen sie aus?</a:t>
            </a:r>
          </a:p>
          <a:p>
            <a:r>
              <a:rPr lang="en-US" sz="1200" dirty="0"/>
              <a:t>Braune/gelbe Ringe oder Linien</a:t>
            </a:r>
          </a:p>
          <a:p>
            <a:endParaRPr lang="en-US" dirty="0"/>
          </a:p>
          <a:p>
            <a:r>
              <a:rPr lang="de-DE" sz="1200" i="1" dirty="0"/>
              <a:t>Welche Untersuchung an der Spaltlampe kann die Sichtbarkeit einer Eisenlinie verbessern</a:t>
            </a:r>
            <a:r>
              <a:rPr lang="en-US" sz="1200" i="1" dirty="0"/>
              <a:t>?</a:t>
            </a:r>
          </a:p>
          <a:p>
            <a:r>
              <a:rPr lang="en-US" sz="1200" dirty="0"/>
              <a:t>Die Verwendung eines Kobalt-Blau-Filters </a:t>
            </a:r>
            <a:r>
              <a:rPr lang="en-US" sz="1200" dirty="0">
                <a:solidFill>
                  <a:srgbClr val="0000CC"/>
                </a:solidFill>
              </a:rPr>
              <a:t>vor dem Einträufeln von Fluorescein (macht die Sicht deutlich schwieriger)</a:t>
            </a:r>
          </a:p>
        </p:txBody>
      </p:sp>
      <p:sp>
        <p:nvSpPr>
          <p:cNvPr id="5" name="TextBox 4">
            <a:extLst>
              <a:ext uri="{FF2B5EF4-FFF2-40B4-BE49-F238E27FC236}">
                <a16:creationId xmlns:a16="http://schemas.microsoft.com/office/drawing/2014/main" id="{C4BAEA39-0726-0D1D-828A-047FB652BEA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 name="Rectangle 2">
            <a:extLst>
              <a:ext uri="{FF2B5EF4-FFF2-40B4-BE49-F238E27FC236}">
                <a16:creationId xmlns:a16="http://schemas.microsoft.com/office/drawing/2014/main" id="{BA0361A0-DE8F-0E76-BE87-C3FE4A35EF22}"/>
              </a:ext>
            </a:extLst>
          </p:cNvPr>
          <p:cNvSpPr/>
          <p:nvPr/>
        </p:nvSpPr>
        <p:spPr>
          <a:xfrm>
            <a:off x="3886200" y="4832380"/>
            <a:ext cx="1905000" cy="198120"/>
          </a:xfrm>
          <a:prstGeom prst="rect">
            <a:avLst/>
          </a:prstGeom>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3861729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EC5B-543D-F3E8-CE7A-992BB2BC18F5}"/>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E10845E6-E74E-71D2-4C2A-A15F4D469E0A}"/>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C451FBD1-1C4F-51F6-3CA9-8E4E65D53336}"/>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18</a:t>
            </a:fld>
            <a:endParaRPr lang="en-US" altLang="en-US"/>
          </a:p>
        </p:txBody>
      </p:sp>
      <p:sp>
        <p:nvSpPr>
          <p:cNvPr id="4" name="TextBox 3">
            <a:extLst>
              <a:ext uri="{FF2B5EF4-FFF2-40B4-BE49-F238E27FC236}">
                <a16:creationId xmlns:a16="http://schemas.microsoft.com/office/drawing/2014/main" id="{5F6D2266-EAC2-1C12-2D0F-907D4B4EB459}"/>
              </a:ext>
            </a:extLst>
          </p:cNvPr>
          <p:cNvSpPr txBox="1"/>
          <p:nvPr/>
        </p:nvSpPr>
        <p:spPr>
          <a:xfrm>
            <a:off x="457200" y="1219200"/>
            <a:ext cx="8153399" cy="3811300"/>
          </a:xfrm>
          <a:prstGeom prst="rect">
            <a:avLst/>
          </a:prstGeom>
          <a:noFill/>
        </p:spPr>
        <p:txBody>
          <a:bodyPr wrap="square" lIns="25400" tIns="12700" rIns="25400" bIns="12700" rtlCol="0">
            <a:spAutoFit/>
          </a:bodyPr>
          <a:lstStyle/>
          <a:p>
            <a:r>
              <a:rPr lang="en-US" sz="1200" i="1" dirty="0"/>
              <a:t>In welcher Schicht der Hornhaut befinden sich die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a:p>
            <a:r>
              <a:rPr lang="en-US" sz="1200" dirty="0"/>
              <a:t>Nein, sie sind asymptomatisch. </a:t>
            </a:r>
            <a:r>
              <a:rPr lang="en-US" sz="1200" dirty="0">
                <a:solidFill>
                  <a:srgbClr val="0000CC"/>
                </a:solidFill>
              </a:rPr>
              <a:t>Allerdings können sie auf pathologische Prozesse hinweisen, die andere Bereiche des Auges betreffen.</a:t>
            </a:r>
          </a:p>
          <a:p>
            <a:endParaRPr lang="en-US" dirty="0"/>
          </a:p>
          <a:p>
            <a:r>
              <a:rPr lang="en-US" sz="1200" i="1" dirty="0"/>
              <a:t>Wie sehen sie aus?</a:t>
            </a:r>
          </a:p>
          <a:p>
            <a:r>
              <a:rPr lang="en-US" sz="1200" dirty="0"/>
              <a:t>Braune/gelbe Ringe oder Linien</a:t>
            </a:r>
          </a:p>
          <a:p>
            <a:endParaRPr lang="en-US" dirty="0"/>
          </a:p>
          <a:p>
            <a:r>
              <a:rPr lang="de-DE" sz="1200" i="1" dirty="0"/>
              <a:t>Welche Untersuchung an der Spaltlampe kann die Sichtbarkeit einer Eisenlinie verbessern</a:t>
            </a:r>
            <a:r>
              <a:rPr lang="en-US" sz="1200" i="1" dirty="0"/>
              <a:t>?</a:t>
            </a:r>
          </a:p>
          <a:p>
            <a:r>
              <a:rPr lang="en-US" sz="1200" dirty="0"/>
              <a:t>Die Verwendung eines Kobalt-Blau-Filters </a:t>
            </a:r>
            <a:r>
              <a:rPr lang="en-US" sz="1200" dirty="0">
                <a:solidFill>
                  <a:srgbClr val="0000CC"/>
                </a:solidFill>
              </a:rPr>
              <a:t>vor dem Einträufeln von Fluorescein (macht die Sicht deutlich schwieriger)</a:t>
            </a:r>
          </a:p>
        </p:txBody>
      </p:sp>
      <p:sp>
        <p:nvSpPr>
          <p:cNvPr id="5" name="TextBox 4">
            <a:extLst>
              <a:ext uri="{FF2B5EF4-FFF2-40B4-BE49-F238E27FC236}">
                <a16:creationId xmlns:a16="http://schemas.microsoft.com/office/drawing/2014/main" id="{483A2D59-CAEC-3BAE-14F7-D66D20BA8DE8}"/>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2873166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chemeClr val="bg1"/>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b="1" i="1" dirty="0">
                <a:solidFill>
                  <a:srgbClr val="008000"/>
                </a:solidFill>
              </a:rPr>
              <a:t>?</a:t>
            </a:r>
          </a:p>
          <a:p>
            <a:pPr marL="1022350" lvl="2" indent="-350838" eaLnBrk="1" hangingPunct="1"/>
            <a:endParaRPr lang="en-US" altLang="en-US" sz="2100" b="1" dirty="0">
              <a:solidFill>
                <a:srgbClr val="0000FF"/>
              </a:solidFill>
            </a:endParaRPr>
          </a:p>
          <a:p>
            <a:pPr marL="669925" lvl="1" indent="-325438" eaLnBrk="1" hangingPunct="1">
              <a:buFont typeface="Wingdings" panose="05000000000000000000" pitchFamily="2" charset="2"/>
              <a:buNone/>
            </a:pPr>
            <a:r>
              <a:rPr lang="en-US" altLang="en-US" sz="1200" i="1" dirty="0"/>
              <a:t>2) </a:t>
            </a:r>
            <a:r>
              <a:rPr lang="en-US" altLang="en-US" sz="1200" b="1" i="1" dirty="0">
                <a:solidFill>
                  <a:srgbClr val="008000"/>
                </a:solidFill>
              </a:rPr>
              <a:t>?</a:t>
            </a:r>
            <a:endParaRPr lang="en-US" altLang="en-US" sz="2400" dirty="0">
              <a:solidFill>
                <a:srgbClr val="008000"/>
              </a:solidFill>
            </a:endParaRPr>
          </a:p>
          <a:p>
            <a:pPr marL="1022350" lvl="2" indent="-350838" eaLnBrk="1" hangingPunct="1"/>
            <a:endParaRPr lang="en-US" altLang="en-US" sz="2100" b="1" dirty="0">
              <a:solidFill>
                <a:srgbClr val="0000FF"/>
              </a:solidFill>
            </a:endParaRPr>
          </a:p>
          <a:p>
            <a:pPr marL="669925" lvl="1" indent="-325438" eaLnBrk="1" hangingPunct="1">
              <a:buFont typeface="Wingdings" panose="05000000000000000000" pitchFamily="2" charset="2"/>
              <a:buNone/>
            </a:pPr>
            <a:r>
              <a:rPr lang="en-US" altLang="en-US" sz="1200" i="1" dirty="0"/>
              <a:t>3) </a:t>
            </a:r>
            <a:r>
              <a:rPr lang="en-US" altLang="en-US" sz="1200" b="1" i="1" dirty="0">
                <a:solidFill>
                  <a:srgbClr val="008000"/>
                </a:solidFill>
              </a:rPr>
              <a:t>?</a:t>
            </a:r>
          </a:p>
          <a:p>
            <a:pPr marL="1022350" lvl="2" indent="-350838" eaLnBrk="1" hangingPunct="1"/>
            <a:endParaRPr lang="en-US" altLang="en-US" sz="2100" b="1" dirty="0">
              <a:solidFill>
                <a:srgbClr val="0000FF"/>
              </a:solidFill>
            </a:endParaRPr>
          </a:p>
          <a:p>
            <a:pPr marL="669925" lvl="1" indent="-325438" eaLnBrk="1" hangingPunct="1">
              <a:buFont typeface="Wingdings" panose="05000000000000000000" pitchFamily="2" charset="2"/>
              <a:buNone/>
            </a:pPr>
            <a:r>
              <a:rPr lang="en-US" altLang="en-US" sz="1200" i="1" dirty="0"/>
              <a:t>4) </a:t>
            </a:r>
            <a:r>
              <a:rPr lang="en-US" altLang="en-US" sz="1200" b="1" i="1" dirty="0">
                <a:solidFill>
                  <a:srgbClr val="008000"/>
                </a:solidFill>
              </a:rPr>
              <a:t>?</a:t>
            </a:r>
            <a:endParaRPr lang="en-US" altLang="en-US" sz="2400" dirty="0">
              <a:solidFill>
                <a:srgbClr val="008000"/>
              </a:solidFill>
            </a:endParaRP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19</a:t>
            </a:fld>
            <a:endParaRPr lang="en-US" altLang="en-US" sz="1000"/>
          </a:p>
        </p:txBody>
      </p:sp>
      <p:sp>
        <p:nvSpPr>
          <p:cNvPr id="8" name="TextBox 7">
            <a:extLst>
              <a:ext uri="{FF2B5EF4-FFF2-40B4-BE49-F238E27FC236}">
                <a16:creationId xmlns:a16="http://schemas.microsoft.com/office/drawing/2014/main" id="{BD464D44-CBD5-4232-89E4-4A44DFC2E44D}"/>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Tree>
    <p:extLst>
      <p:ext uri="{BB962C8B-B14F-4D97-AF65-F5344CB8AC3E}">
        <p14:creationId xmlns:p14="http://schemas.microsoft.com/office/powerpoint/2010/main" val="622576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98F82-4B6E-76C6-F4DD-EC78D3156E6E}"/>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AE9B7D39-3DD2-43C3-118D-9F337D44BE45}"/>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2D4AC371-7C1C-85FB-5FEA-79A2E142B895}"/>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2</a:t>
            </a:fld>
            <a:endParaRPr lang="en-US" altLang="en-US"/>
          </a:p>
        </p:txBody>
      </p:sp>
      <p:sp>
        <p:nvSpPr>
          <p:cNvPr id="4" name="TextBox 3">
            <a:extLst>
              <a:ext uri="{FF2B5EF4-FFF2-40B4-BE49-F238E27FC236}">
                <a16:creationId xmlns:a16="http://schemas.microsoft.com/office/drawing/2014/main" id="{91DFC6C5-809E-6BFB-1962-E2F251E4D288}"/>
              </a:ext>
            </a:extLst>
          </p:cNvPr>
          <p:cNvSpPr txBox="1"/>
          <p:nvPr/>
        </p:nvSpPr>
        <p:spPr>
          <a:xfrm>
            <a:off x="457200" y="1219200"/>
            <a:ext cx="8153399" cy="646331"/>
          </a:xfrm>
          <a:prstGeom prst="rect">
            <a:avLst/>
          </a:prstGeom>
          <a:noFill/>
        </p:spPr>
        <p:txBody>
          <a:bodyPr wrap="square" lIns="25400" tIns="12700" rIns="25400" bIns="12700" rtlCol="0">
            <a:spAutoFit/>
          </a:bodyPr>
          <a:lstStyle/>
          <a:p>
            <a:r>
              <a:rPr lang="en-US" sz="1200" i="1" dirty="0"/>
              <a:t>In welcher Schicht der Hornhaut befinden sich die Eisenlinien?</a:t>
            </a:r>
          </a:p>
          <a:p>
            <a:r>
              <a:rPr lang="en-US" sz="1200" dirty="0"/>
              <a:t>Im Epithel, genauer gesagt in dessen Basalschicht</a:t>
            </a:r>
            <a:endParaRPr lang="en-US" dirty="0">
              <a:solidFill>
                <a:srgbClr val="0000CC"/>
              </a:solidFill>
            </a:endParaRPr>
          </a:p>
        </p:txBody>
      </p:sp>
      <p:sp>
        <p:nvSpPr>
          <p:cNvPr id="5" name="TextBox 4">
            <a:extLst>
              <a:ext uri="{FF2B5EF4-FFF2-40B4-BE49-F238E27FC236}">
                <a16:creationId xmlns:a16="http://schemas.microsoft.com/office/drawing/2014/main" id="{F7552646-715F-0C5C-8F9B-55FC74F87C28}"/>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2539797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chemeClr val="bg1"/>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endParaRPr lang="en-US" altLang="en-US" sz="2100" b="1" dirty="0">
              <a:solidFill>
                <a:srgbClr val="0000FF"/>
              </a:solidFill>
            </a:endParaRPr>
          </a:p>
          <a:p>
            <a:pPr marL="669925" lvl="1" indent="-325438" eaLnBrk="1" hangingPunct="1">
              <a:buFont typeface="Wingdings" panose="05000000000000000000" pitchFamily="2" charset="2"/>
              <a:buNone/>
            </a:pPr>
            <a:r>
              <a:rPr lang="en-US" altLang="en-US" sz="1200" i="1" dirty="0"/>
              <a:t>2) </a:t>
            </a:r>
            <a:r>
              <a:rPr lang="en-US" altLang="en-US" sz="1200" dirty="0">
                <a:solidFill>
                  <a:srgbClr val="008000"/>
                </a:solidFill>
              </a:rPr>
              <a:t>Fleischer-Linie (Ring)</a:t>
            </a:r>
          </a:p>
          <a:p>
            <a:pPr marL="1022350" lvl="2" indent="-350838" eaLnBrk="1" hangingPunct="1"/>
            <a:endParaRPr lang="en-US" altLang="en-US" sz="2100" b="1" dirty="0">
              <a:solidFill>
                <a:srgbClr val="0000FF"/>
              </a:solidFill>
            </a:endParaRPr>
          </a:p>
          <a:p>
            <a:pPr marL="669925" lvl="1" indent="-325438" eaLnBrk="1" hangingPunct="1">
              <a:buFont typeface="Wingdings" panose="05000000000000000000" pitchFamily="2" charset="2"/>
              <a:buNone/>
            </a:pPr>
            <a:r>
              <a:rPr lang="en-US" altLang="en-US" sz="1200" i="1" dirty="0"/>
              <a:t>3) </a:t>
            </a:r>
            <a:r>
              <a:rPr lang="en-US" altLang="en-US" sz="1200" dirty="0">
                <a:solidFill>
                  <a:srgbClr val="008000"/>
                </a:solidFill>
              </a:rPr>
              <a:t>Ferry-Linie</a:t>
            </a:r>
          </a:p>
          <a:p>
            <a:pPr marL="1022350" lvl="2" indent="-350838" eaLnBrk="1" hangingPunct="1"/>
            <a:endParaRPr lang="en-US" altLang="en-US" sz="2100" b="1" dirty="0">
              <a:solidFill>
                <a:srgbClr val="0000FF"/>
              </a:solidFill>
            </a:endParaRPr>
          </a:p>
          <a:p>
            <a:pPr marL="669925" lvl="1" indent="-325438" eaLnBrk="1" hangingPunct="1">
              <a:buFont typeface="Wingdings" panose="05000000000000000000" pitchFamily="2" charset="2"/>
              <a:buNone/>
            </a:pPr>
            <a:r>
              <a:rPr lang="en-US" altLang="en-US" sz="1200" i="1" dirty="0"/>
              <a:t>4) </a:t>
            </a:r>
            <a:r>
              <a:rPr lang="en-US" altLang="en-US" sz="1200" dirty="0" err="1">
                <a:solidFill>
                  <a:srgbClr val="008000"/>
                </a:solidFill>
              </a:rPr>
              <a:t>Hudson-Stähli</a:t>
            </a:r>
            <a:r>
              <a:rPr lang="en-US" altLang="en-US" sz="1200" dirty="0">
                <a:solidFill>
                  <a:srgbClr val="008000"/>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20</a:t>
            </a:fld>
            <a:endParaRPr lang="en-US" altLang="en-US" sz="1000"/>
          </a:p>
        </p:txBody>
      </p:sp>
      <p:sp>
        <p:nvSpPr>
          <p:cNvPr id="8" name="TextBox 7">
            <a:extLst>
              <a:ext uri="{FF2B5EF4-FFF2-40B4-BE49-F238E27FC236}">
                <a16:creationId xmlns:a16="http://schemas.microsoft.com/office/drawing/2014/main" id="{E22EC50D-42C0-49F6-8CEE-8331148B4973}"/>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Tree>
    <p:extLst>
      <p:ext uri="{BB962C8B-B14F-4D97-AF65-F5344CB8AC3E}">
        <p14:creationId xmlns:p14="http://schemas.microsoft.com/office/powerpoint/2010/main" val="3802290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rgbClr val="0000FF"/>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r>
              <a:rPr lang="en-US" altLang="en-US" sz="1200" b="1" i="1" dirty="0">
                <a:solidFill>
                  <a:srgbClr val="0000FF"/>
                </a:solidFill>
              </a:rPr>
              <a:t>?</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21</a:t>
            </a:fld>
            <a:endParaRPr lang="en-US" altLang="en-US" sz="1000"/>
          </a:p>
        </p:txBody>
      </p:sp>
      <p:sp>
        <p:nvSpPr>
          <p:cNvPr id="8" name="TextBox 7">
            <a:extLst>
              <a:ext uri="{FF2B5EF4-FFF2-40B4-BE49-F238E27FC236}">
                <a16:creationId xmlns:a16="http://schemas.microsoft.com/office/drawing/2014/main" id="{E2EDB878-3344-496B-9E7B-A314399E678F}"/>
              </a:ext>
            </a:extLst>
          </p:cNvPr>
          <p:cNvSpPr txBox="1"/>
          <p:nvPr/>
        </p:nvSpPr>
        <p:spPr>
          <a:xfrm>
            <a:off x="2577164" y="2209800"/>
            <a:ext cx="3100529" cy="430887"/>
          </a:xfrm>
          <a:prstGeom prst="rect">
            <a:avLst/>
          </a:prstGeom>
          <a:noFill/>
        </p:spPr>
        <p:txBody>
          <a:bodyPr wrap="square" lIns="25400" tIns="12700" rIns="25400" bIns="12700" rtlCol="0">
            <a:spAutoFit/>
          </a:bodyPr>
          <a:lstStyle/>
          <a:p>
            <a:r>
              <a:rPr lang="en-US" sz="1200" dirty="0">
                <a:solidFill>
                  <a:srgbClr val="008000"/>
                </a:solidFill>
                <a:latin typeface="Segoe Script" panose="020B0504020000000003" pitchFamily="34" charset="0"/>
              </a:rPr>
              <a:t>steht in Zusammenhang mit…</a:t>
            </a:r>
          </a:p>
        </p:txBody>
      </p:sp>
      <p:sp>
        <p:nvSpPr>
          <p:cNvPr id="9" name="TextBox 8">
            <a:extLst>
              <a:ext uri="{FF2B5EF4-FFF2-40B4-BE49-F238E27FC236}">
                <a16:creationId xmlns:a16="http://schemas.microsoft.com/office/drawing/2014/main" id="{4FE84717-24F1-4289-A741-FF58711FBB07}"/>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2" name="Title 1">
            <a:extLst>
              <a:ext uri="{FF2B5EF4-FFF2-40B4-BE49-F238E27FC236}">
                <a16:creationId xmlns:a16="http://schemas.microsoft.com/office/drawing/2014/main" id="{0AFF4936-037A-E722-53E1-86D877B7A58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751835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rgbClr val="0000FF"/>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r>
              <a:rPr lang="en-US" altLang="en-US" sz="1200"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22</a:t>
            </a:fld>
            <a:endParaRPr lang="en-US" altLang="en-US" sz="1000"/>
          </a:p>
        </p:txBody>
      </p:sp>
      <p:sp>
        <p:nvSpPr>
          <p:cNvPr id="9" name="TextBox 8">
            <a:extLst>
              <a:ext uri="{FF2B5EF4-FFF2-40B4-BE49-F238E27FC236}">
                <a16:creationId xmlns:a16="http://schemas.microsoft.com/office/drawing/2014/main" id="{3C6D126B-8473-442D-9BBC-63472F14891D}"/>
              </a:ext>
            </a:extLst>
          </p:cNvPr>
          <p:cNvSpPr txBox="1"/>
          <p:nvPr/>
        </p:nvSpPr>
        <p:spPr>
          <a:xfrm>
            <a:off x="2678835" y="2312313"/>
            <a:ext cx="3100529" cy="430887"/>
          </a:xfrm>
          <a:prstGeom prst="rect">
            <a:avLst/>
          </a:prstGeom>
          <a:noFill/>
        </p:spPr>
        <p:txBody>
          <a:bodyPr wrap="square" lIns="25400" tIns="12700" rIns="25400" bIns="12700" rtlCol="0">
            <a:spAutoFit/>
          </a:bodyPr>
          <a:lstStyle/>
          <a:p>
            <a:r>
              <a:rPr lang="en-US" sz="1200" dirty="0">
                <a:solidFill>
                  <a:srgbClr val="008000"/>
                </a:solidFill>
                <a:latin typeface="Segoe Script" panose="020B0504020000000003" pitchFamily="34" charset="0"/>
              </a:rPr>
              <a:t>steht in Zusammenhang mit…</a:t>
            </a:r>
          </a:p>
        </p:txBody>
      </p:sp>
      <p:sp>
        <p:nvSpPr>
          <p:cNvPr id="8" name="TextBox 7">
            <a:extLst>
              <a:ext uri="{FF2B5EF4-FFF2-40B4-BE49-F238E27FC236}">
                <a16:creationId xmlns:a16="http://schemas.microsoft.com/office/drawing/2014/main" id="{24C2F7DF-40FD-4C5E-ADD0-B46606E4165D}"/>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2" name="Title 1">
            <a:extLst>
              <a:ext uri="{FF2B5EF4-FFF2-40B4-BE49-F238E27FC236}">
                <a16:creationId xmlns:a16="http://schemas.microsoft.com/office/drawing/2014/main" id="{62F5F76D-8666-164A-1ED5-95D9AF887B1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496913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b="1" dirty="0">
                <a:solidFill>
                  <a:srgbClr val="008000"/>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23</a:t>
            </a:fld>
            <a:endParaRPr lang="en-US" altLang="en-US" sz="1000"/>
          </a:p>
        </p:txBody>
      </p:sp>
      <p:sp>
        <p:nvSpPr>
          <p:cNvPr id="11" name="TextBox 1">
            <a:extLst>
              <a:ext uri="{FF2B5EF4-FFF2-40B4-BE49-F238E27FC236}">
                <a16:creationId xmlns:a16="http://schemas.microsoft.com/office/drawing/2014/main" id="{B41026DC-76E3-4405-B1F6-8C79A7CEB98F}"/>
              </a:ext>
            </a:extLst>
          </p:cNvPr>
          <p:cNvSpPr txBox="1">
            <a:spLocks noChangeArrowheads="1"/>
          </p:cNvSpPr>
          <p:nvPr/>
        </p:nvSpPr>
        <p:spPr bwMode="auto">
          <a:xfrm>
            <a:off x="457200" y="3664058"/>
            <a:ext cx="6823075" cy="1569660"/>
          </a:xfrm>
          <a:prstGeom prst="rect">
            <a:avLst/>
          </a:prstGeom>
          <a:solidFill>
            <a:srgbClr val="FFD757"/>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8000"/>
                </a:solidFill>
              </a:rPr>
              <a:t>Wo befindet sich die Stocker-Linie in Bezug auf das damit verbundene Pterygium?</a:t>
            </a:r>
          </a:p>
          <a:p>
            <a:pPr eaLnBrk="1" hangingPunct="1"/>
            <a:r>
              <a:rPr lang="en-US" altLang="en-US" sz="1200" dirty="0">
                <a:solidFill>
                  <a:srgbClr val="FFD757"/>
                </a:solidFill>
              </a:rPr>
              <a:t>Unmittelbar vor der Vorderkante des Pterygiums</a:t>
            </a:r>
          </a:p>
          <a:p>
            <a:pPr eaLnBrk="1" hangingPunct="1"/>
            <a:endParaRPr lang="en-US" altLang="en-US" sz="1600" dirty="0">
              <a:solidFill>
                <a:srgbClr val="FFD757"/>
              </a:solidFill>
            </a:endParaRPr>
          </a:p>
          <a:p>
            <a:r>
              <a:rPr lang="en-US" sz="1200" i="1" dirty="0">
                <a:solidFill>
                  <a:srgbClr val="FFD757"/>
                </a:solidFill>
              </a:rPr>
              <a:t>Ist das Vorhandensein einer Stocker-Linie ein Indikator für die Entfernung des Pterygiums?</a:t>
            </a:r>
          </a:p>
          <a:p>
            <a:r>
              <a:rPr lang="en-US" sz="1200" dirty="0">
                <a:solidFill>
                  <a:srgbClr val="FFD757"/>
                </a:solidFill>
              </a:rPr>
              <a:t>Nein – ganz im Gegenteil. Eine Stocker-Linie bildet sich, wenn das Pterygium stabil ist; d. h., sie deutet auf ein </a:t>
            </a:r>
            <a:r>
              <a:rPr lang="en-US" sz="1200" i="1" dirty="0">
                <a:solidFill>
                  <a:srgbClr val="FFD757"/>
                </a:solidFill>
              </a:rPr>
              <a:t>Ausbleiben </a:t>
            </a:r>
            <a:r>
              <a:rPr lang="en-US" sz="1200" dirty="0">
                <a:solidFill>
                  <a:srgbClr val="FFD757"/>
                </a:solidFill>
              </a:rPr>
              <a:t>des Wachstums hin.</a:t>
            </a:r>
          </a:p>
        </p:txBody>
      </p:sp>
      <p:sp>
        <p:nvSpPr>
          <p:cNvPr id="10" name="TextBox 9">
            <a:extLst>
              <a:ext uri="{FF2B5EF4-FFF2-40B4-BE49-F238E27FC236}">
                <a16:creationId xmlns:a16="http://schemas.microsoft.com/office/drawing/2014/main" id="{7979C2B3-12AC-421D-A33C-6FEA9369F5EB}"/>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F5DE65A3-C173-7572-7079-A5380FCF976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837415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b="1" dirty="0">
                <a:solidFill>
                  <a:srgbClr val="008000"/>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24</a:t>
            </a:fld>
            <a:endParaRPr lang="en-US" altLang="en-US" sz="1000"/>
          </a:p>
        </p:txBody>
      </p:sp>
      <p:sp>
        <p:nvSpPr>
          <p:cNvPr id="11" name="TextBox 1">
            <a:extLst>
              <a:ext uri="{FF2B5EF4-FFF2-40B4-BE49-F238E27FC236}">
                <a16:creationId xmlns:a16="http://schemas.microsoft.com/office/drawing/2014/main" id="{B41026DC-76E3-4405-B1F6-8C79A7CEB98F}"/>
              </a:ext>
            </a:extLst>
          </p:cNvPr>
          <p:cNvSpPr txBox="1">
            <a:spLocks noChangeArrowheads="1"/>
          </p:cNvSpPr>
          <p:nvPr/>
        </p:nvSpPr>
        <p:spPr bwMode="auto">
          <a:xfrm>
            <a:off x="457200" y="3664058"/>
            <a:ext cx="6823075" cy="1569660"/>
          </a:xfrm>
          <a:prstGeom prst="rect">
            <a:avLst/>
          </a:prstGeom>
          <a:solidFill>
            <a:srgbClr val="FFD757"/>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8000"/>
                </a:solidFill>
              </a:rPr>
              <a:t>Wo befindet sich die Stocker-Linie in Bezug auf das damit verbundene Pterygium?</a:t>
            </a:r>
          </a:p>
          <a:p>
            <a:pPr eaLnBrk="1" hangingPunct="1"/>
            <a:r>
              <a:rPr lang="en-US" altLang="en-US" sz="1200" dirty="0">
                <a:solidFill>
                  <a:srgbClr val="008000"/>
                </a:solidFill>
              </a:rPr>
              <a:t>Unmittelbar vor der Vorderkante des Pterygiums</a:t>
            </a:r>
            <a:endParaRPr lang="en-US" altLang="en-US" sz="1600" dirty="0">
              <a:solidFill>
                <a:srgbClr val="FFD757"/>
              </a:solidFill>
            </a:endParaRPr>
          </a:p>
          <a:p>
            <a:pPr eaLnBrk="1" hangingPunct="1"/>
            <a:endParaRPr lang="en-US" altLang="en-US" sz="1600" dirty="0">
              <a:solidFill>
                <a:srgbClr val="FFD757"/>
              </a:solidFill>
            </a:endParaRPr>
          </a:p>
          <a:p>
            <a:r>
              <a:rPr lang="en-US" sz="1200" i="1" dirty="0">
                <a:solidFill>
                  <a:srgbClr val="FFD757"/>
                </a:solidFill>
              </a:rPr>
              <a:t>Ist das Vorhandensein einer Stocker-Linie ein Indikator für die Entfernung des Pterygiums?</a:t>
            </a:r>
          </a:p>
          <a:p>
            <a:r>
              <a:rPr lang="en-US" sz="1200" dirty="0">
                <a:solidFill>
                  <a:srgbClr val="FFD757"/>
                </a:solidFill>
              </a:rPr>
              <a:t>Nein – ganz im Gegenteil. Eine Stocker-Linie bildet sich, wenn das Pterygium stabil ist; d. h., sie deutet auf ein </a:t>
            </a:r>
            <a:r>
              <a:rPr lang="en-US" sz="1200" i="1" dirty="0">
                <a:solidFill>
                  <a:srgbClr val="FFD757"/>
                </a:solidFill>
              </a:rPr>
              <a:t>Ausbleiben </a:t>
            </a:r>
            <a:r>
              <a:rPr lang="en-US" sz="1200" dirty="0">
                <a:solidFill>
                  <a:srgbClr val="FFD757"/>
                </a:solidFill>
              </a:rPr>
              <a:t>des Wachstums hin.</a:t>
            </a:r>
          </a:p>
        </p:txBody>
      </p:sp>
      <p:sp>
        <p:nvSpPr>
          <p:cNvPr id="10" name="TextBox 9">
            <a:extLst>
              <a:ext uri="{FF2B5EF4-FFF2-40B4-BE49-F238E27FC236}">
                <a16:creationId xmlns:a16="http://schemas.microsoft.com/office/drawing/2014/main" id="{364E9659-2B32-4B44-B709-8531FE0179F3}"/>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CC1828E0-43BC-315C-FC79-69E1AF6DCCE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678781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BAC731-BAA5-47D0-A920-FA8A8FBC33ED}"/>
              </a:ext>
            </a:extLst>
          </p:cNvPr>
          <p:cNvSpPr>
            <a:spLocks noGrp="1"/>
          </p:cNvSpPr>
          <p:nvPr>
            <p:ph type="sldNum" sz="quarter" idx="12"/>
          </p:nvPr>
        </p:nvSpPr>
        <p:spPr/>
        <p:txBody>
          <a:bodyPr wrap="square" lIns="25400" tIns="12700" rIns="25400" bIns="12700"/>
          <a:lstStyle/>
          <a:p>
            <a:pPr>
              <a:defRPr/>
            </a:pPr>
            <a:fld id="{B6F65C36-60E1-4404-96AA-690A662D63C2}" type="slidenum">
              <a:rPr lang="en-US" altLang="en-US" smtClean="0"/>
              <a:t>25</a:t>
            </a:fld>
            <a:endParaRPr lang="en-US" altLang="en-US"/>
          </a:p>
        </p:txBody>
      </p:sp>
      <p:pic>
        <p:nvPicPr>
          <p:cNvPr id="7" name="Picture 6">
            <a:extLst>
              <a:ext uri="{FF2B5EF4-FFF2-40B4-BE49-F238E27FC236}">
                <a16:creationId xmlns:a16="http://schemas.microsoft.com/office/drawing/2014/main" id="{043D7696-9C24-4E87-B6D1-A6143452FB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6436" y="1467908"/>
            <a:ext cx="5191125" cy="3922183"/>
          </a:xfrm>
          <a:prstGeom prst="rect">
            <a:avLst/>
          </a:prstGeom>
        </p:spPr>
      </p:pic>
      <p:sp>
        <p:nvSpPr>
          <p:cNvPr id="8" name="TextBox 7">
            <a:extLst>
              <a:ext uri="{FF2B5EF4-FFF2-40B4-BE49-F238E27FC236}">
                <a16:creationId xmlns:a16="http://schemas.microsoft.com/office/drawing/2014/main" id="{5E4487A5-C12E-4470-BF3E-86E136288E0F}"/>
              </a:ext>
            </a:extLst>
          </p:cNvPr>
          <p:cNvSpPr txBox="1"/>
          <p:nvPr/>
        </p:nvSpPr>
        <p:spPr>
          <a:xfrm>
            <a:off x="3876936" y="5832684"/>
            <a:ext cx="1390124" cy="369332"/>
          </a:xfrm>
          <a:prstGeom prst="rect">
            <a:avLst/>
          </a:prstGeom>
          <a:noFill/>
        </p:spPr>
        <p:txBody>
          <a:bodyPr wrap="square" lIns="25400" tIns="12700" rIns="25400" bIns="12700" rtlCol="0">
            <a:spAutoFit/>
          </a:bodyPr>
          <a:lstStyle/>
          <a:p>
            <a:pPr algn="ctr"/>
            <a:r>
              <a:rPr lang="en-US" sz="1200" dirty="0"/>
              <a:t>Stocker-Linie</a:t>
            </a:r>
          </a:p>
        </p:txBody>
      </p:sp>
      <p:sp>
        <p:nvSpPr>
          <p:cNvPr id="9" name="TextBox 8">
            <a:extLst>
              <a:ext uri="{FF2B5EF4-FFF2-40B4-BE49-F238E27FC236}">
                <a16:creationId xmlns:a16="http://schemas.microsoft.com/office/drawing/2014/main" id="{D893BCE6-9521-4D86-95F6-C8CD40781C98}"/>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Rectangle 2">
            <a:extLst>
              <a:ext uri="{FF2B5EF4-FFF2-40B4-BE49-F238E27FC236}">
                <a16:creationId xmlns:a16="http://schemas.microsoft.com/office/drawing/2014/main" id="{F2252935-A265-9DFA-1552-19A17832BF3F}"/>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val="4184504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11A9B9-7D9E-17C4-0588-051EBCA463FC}"/>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26</a:t>
            </a:fld>
            <a:endParaRPr lang="en-US" altLang="en-US"/>
          </a:p>
        </p:txBody>
      </p:sp>
      <p:sp>
        <p:nvSpPr>
          <p:cNvPr id="6" name="TextBox 5">
            <a:extLst>
              <a:ext uri="{FF2B5EF4-FFF2-40B4-BE49-F238E27FC236}">
                <a16:creationId xmlns:a16="http://schemas.microsoft.com/office/drawing/2014/main" id="{F983F6DA-D4DA-4A7D-39DE-40397D7C885B}"/>
              </a:ext>
            </a:extLst>
          </p:cNvPr>
          <p:cNvSpPr txBox="1"/>
          <p:nvPr/>
        </p:nvSpPr>
        <p:spPr>
          <a:xfrm>
            <a:off x="3876937" y="6096000"/>
            <a:ext cx="1390124" cy="369332"/>
          </a:xfrm>
          <a:prstGeom prst="rect">
            <a:avLst/>
          </a:prstGeom>
          <a:noFill/>
        </p:spPr>
        <p:txBody>
          <a:bodyPr wrap="square" lIns="25400" tIns="12700" rIns="25400" bIns="12700" rtlCol="0">
            <a:spAutoFit/>
          </a:bodyPr>
          <a:lstStyle/>
          <a:p>
            <a:pPr algn="ctr"/>
            <a:r>
              <a:rPr lang="en-US" sz="1200" dirty="0"/>
              <a:t>Stocker-Linie</a:t>
            </a:r>
          </a:p>
        </p:txBody>
      </p:sp>
      <p:pic>
        <p:nvPicPr>
          <p:cNvPr id="7" name="Picture 6">
            <a:extLst>
              <a:ext uri="{FF2B5EF4-FFF2-40B4-BE49-F238E27FC236}">
                <a16:creationId xmlns:a16="http://schemas.microsoft.com/office/drawing/2014/main" id="{A6D0F74B-2812-03B5-282F-0D3B733FC5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429" y="1295400"/>
            <a:ext cx="4713139" cy="4336690"/>
          </a:xfrm>
          <a:prstGeom prst="rect">
            <a:avLst/>
          </a:prstGeom>
        </p:spPr>
      </p:pic>
      <p:sp>
        <p:nvSpPr>
          <p:cNvPr id="8" name="TextBox 7">
            <a:extLst>
              <a:ext uri="{FF2B5EF4-FFF2-40B4-BE49-F238E27FC236}">
                <a16:creationId xmlns:a16="http://schemas.microsoft.com/office/drawing/2014/main" id="{BFC30316-1990-8F7C-444C-73990F16C0D9}"/>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9" name="Rectangle 2">
            <a:extLst>
              <a:ext uri="{FF2B5EF4-FFF2-40B4-BE49-F238E27FC236}">
                <a16:creationId xmlns:a16="http://schemas.microsoft.com/office/drawing/2014/main" id="{E60A066F-4FD6-55FD-B895-364F8816E04A}"/>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val="2183757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b="1" dirty="0">
                <a:solidFill>
                  <a:srgbClr val="008000"/>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27</a:t>
            </a:fld>
            <a:endParaRPr lang="en-US" altLang="en-US" sz="1000"/>
          </a:p>
        </p:txBody>
      </p:sp>
      <p:sp>
        <p:nvSpPr>
          <p:cNvPr id="11" name="TextBox 1">
            <a:extLst>
              <a:ext uri="{FF2B5EF4-FFF2-40B4-BE49-F238E27FC236}">
                <a16:creationId xmlns:a16="http://schemas.microsoft.com/office/drawing/2014/main" id="{B41026DC-76E3-4405-B1F6-8C79A7CEB98F}"/>
              </a:ext>
            </a:extLst>
          </p:cNvPr>
          <p:cNvSpPr txBox="1">
            <a:spLocks noChangeArrowheads="1"/>
          </p:cNvSpPr>
          <p:nvPr/>
        </p:nvSpPr>
        <p:spPr bwMode="auto">
          <a:xfrm>
            <a:off x="457200" y="3664058"/>
            <a:ext cx="6823075" cy="1569660"/>
          </a:xfrm>
          <a:prstGeom prst="rect">
            <a:avLst/>
          </a:prstGeom>
          <a:solidFill>
            <a:srgbClr val="FFD757"/>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8000"/>
                </a:solidFill>
              </a:rPr>
              <a:t>Wo befindet sich die Stocker-Linie in Bezug auf das damit verbundene Pterygium?</a:t>
            </a:r>
          </a:p>
          <a:p>
            <a:pPr eaLnBrk="1" hangingPunct="1"/>
            <a:r>
              <a:rPr lang="en-US" altLang="en-US" sz="1200" dirty="0">
                <a:solidFill>
                  <a:srgbClr val="008000"/>
                </a:solidFill>
              </a:rPr>
              <a:t>Unmittelbar vor der Vorderkante des Pterygiums</a:t>
            </a:r>
          </a:p>
          <a:p>
            <a:pPr eaLnBrk="1" hangingPunct="1"/>
            <a:endParaRPr lang="en-US" altLang="en-US" sz="1600" dirty="0">
              <a:solidFill>
                <a:srgbClr val="008000"/>
              </a:solidFill>
            </a:endParaRPr>
          </a:p>
          <a:p>
            <a:r>
              <a:rPr lang="en-US" sz="1200" i="1" dirty="0">
                <a:solidFill>
                  <a:srgbClr val="008000"/>
                </a:solidFill>
              </a:rPr>
              <a:t>Ist das Vorhandensein einer Stocker-Linie ein Indikator für die Entfernung des Pterygiums?</a:t>
            </a:r>
            <a:endParaRPr lang="en-US" sz="1600" i="1" dirty="0">
              <a:solidFill>
                <a:srgbClr val="FFD757"/>
              </a:solidFill>
            </a:endParaRPr>
          </a:p>
          <a:p>
            <a:r>
              <a:rPr lang="en-US" sz="1200" dirty="0">
                <a:solidFill>
                  <a:srgbClr val="FFD757"/>
                </a:solidFill>
              </a:rPr>
              <a:t>Nein – ganz im Gegenteil. Eine Stocker-Linie bildet sich, wenn das Pterygium stabil ist; d. h., sie deutet auf ein </a:t>
            </a:r>
            <a:r>
              <a:rPr lang="en-US" sz="1200" i="1" dirty="0">
                <a:solidFill>
                  <a:srgbClr val="FFD757"/>
                </a:solidFill>
              </a:rPr>
              <a:t>Ausbleiben </a:t>
            </a:r>
            <a:r>
              <a:rPr lang="en-US" sz="1200" dirty="0">
                <a:solidFill>
                  <a:srgbClr val="FFD757"/>
                </a:solidFill>
              </a:rPr>
              <a:t>des Wachstums hin.</a:t>
            </a:r>
          </a:p>
        </p:txBody>
      </p:sp>
      <p:sp>
        <p:nvSpPr>
          <p:cNvPr id="10" name="TextBox 9">
            <a:extLst>
              <a:ext uri="{FF2B5EF4-FFF2-40B4-BE49-F238E27FC236}">
                <a16:creationId xmlns:a16="http://schemas.microsoft.com/office/drawing/2014/main" id="{E4594912-C4F2-4BDE-9877-918376B969AB}"/>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64FE0633-0ACF-C7F0-0ECF-AD636E37D52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768593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b="1" dirty="0">
                <a:solidFill>
                  <a:srgbClr val="008000"/>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28</a:t>
            </a:fld>
            <a:endParaRPr lang="en-US" altLang="en-US" sz="1000"/>
          </a:p>
        </p:txBody>
      </p:sp>
      <p:sp>
        <p:nvSpPr>
          <p:cNvPr id="11" name="TextBox 1">
            <a:extLst>
              <a:ext uri="{FF2B5EF4-FFF2-40B4-BE49-F238E27FC236}">
                <a16:creationId xmlns:a16="http://schemas.microsoft.com/office/drawing/2014/main" id="{B41026DC-76E3-4405-B1F6-8C79A7CEB98F}"/>
              </a:ext>
            </a:extLst>
          </p:cNvPr>
          <p:cNvSpPr txBox="1">
            <a:spLocks noChangeArrowheads="1"/>
          </p:cNvSpPr>
          <p:nvPr/>
        </p:nvSpPr>
        <p:spPr bwMode="auto">
          <a:xfrm>
            <a:off x="457200" y="3664058"/>
            <a:ext cx="6823075" cy="1569660"/>
          </a:xfrm>
          <a:prstGeom prst="rect">
            <a:avLst/>
          </a:prstGeom>
          <a:solidFill>
            <a:srgbClr val="FFD757"/>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8000"/>
                </a:solidFill>
              </a:rPr>
              <a:t>Wo befindet sich die Stocker-Linie in Bezug auf das damit verbundene Pterygium?</a:t>
            </a:r>
          </a:p>
          <a:p>
            <a:pPr eaLnBrk="1" hangingPunct="1"/>
            <a:r>
              <a:rPr lang="en-US" altLang="en-US" sz="1200" dirty="0">
                <a:solidFill>
                  <a:srgbClr val="008000"/>
                </a:solidFill>
              </a:rPr>
              <a:t>Unmittelbar vor der Vorderkante des Pterygiums</a:t>
            </a:r>
          </a:p>
          <a:p>
            <a:pPr eaLnBrk="1" hangingPunct="1"/>
            <a:endParaRPr lang="en-US" altLang="en-US" sz="1600" dirty="0">
              <a:solidFill>
                <a:srgbClr val="008000"/>
              </a:solidFill>
            </a:endParaRPr>
          </a:p>
          <a:p>
            <a:r>
              <a:rPr lang="en-US" sz="1200" i="1" dirty="0">
                <a:solidFill>
                  <a:srgbClr val="008000"/>
                </a:solidFill>
              </a:rPr>
              <a:t>Ist das Vorhandensein einer Stocker-Linie ein Indikator für die Entfernung des Pterygiums?</a:t>
            </a:r>
          </a:p>
          <a:p>
            <a:r>
              <a:rPr lang="en-US" sz="1200" dirty="0">
                <a:solidFill>
                  <a:srgbClr val="008000"/>
                </a:solidFill>
              </a:rPr>
              <a:t>Nein – ganz im Gegenteil. Eine Stocker-Linie bildet sich, wenn das Pterygium stabil ist; d. h., sie deutet auf ein </a:t>
            </a:r>
            <a:r>
              <a:rPr lang="en-US" sz="1200" i="1" dirty="0">
                <a:solidFill>
                  <a:srgbClr val="008000"/>
                </a:solidFill>
              </a:rPr>
              <a:t>Ausbleiben </a:t>
            </a:r>
            <a:r>
              <a:rPr lang="en-US" sz="1200" dirty="0">
                <a:solidFill>
                  <a:srgbClr val="008000"/>
                </a:solidFill>
              </a:rPr>
              <a:t>des Wachstums hin.</a:t>
            </a:r>
          </a:p>
        </p:txBody>
      </p:sp>
      <p:sp>
        <p:nvSpPr>
          <p:cNvPr id="10" name="TextBox 9">
            <a:extLst>
              <a:ext uri="{FF2B5EF4-FFF2-40B4-BE49-F238E27FC236}">
                <a16:creationId xmlns:a16="http://schemas.microsoft.com/office/drawing/2014/main" id="{3E184F39-EB56-4076-9EED-292EB28A1939}"/>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DBEA4525-35A9-B1DF-06C4-E068F75A51C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298392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29</a:t>
            </a:fld>
            <a:endParaRPr lang="en-US" altLang="en-US" sz="1000"/>
          </a:p>
        </p:txBody>
      </p:sp>
      <p:sp>
        <p:nvSpPr>
          <p:cNvPr id="2" name="TextBox 1"/>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de-DE" sz="1200" i="1" dirty="0">
                <a:solidFill>
                  <a:srgbClr val="0000FF"/>
                </a:solidFill>
              </a:rPr>
              <a:t>Kurz gesagt, um welche Erkrankung handelt es sich beim Pterygium?</a:t>
            </a:r>
            <a:endParaRPr lang="en-US" sz="1200" i="1" dirty="0">
              <a:solidFill>
                <a:srgbClr val="0000FF"/>
              </a:solidFill>
            </a:endParaRPr>
          </a:p>
          <a:p>
            <a:r>
              <a:rPr lang="en-US" sz="1200" dirty="0">
                <a:solidFill>
                  <a:srgbClr val="0000FF"/>
                </a:solidFill>
              </a:rPr>
              <a:t>Eine Degeneration</a:t>
            </a:r>
            <a:endParaRPr lang="en-US" sz="1600" dirty="0">
              <a:solidFill>
                <a:schemeClr val="accent5">
                  <a:lumMod val="60000"/>
                  <a:lumOff val="40000"/>
                </a:schemeClr>
              </a:solidFill>
            </a:endParaRPr>
          </a:p>
          <a:p>
            <a:endParaRPr lang="en-US" sz="1600" dirty="0">
              <a:solidFill>
                <a:schemeClr val="accent5">
                  <a:lumMod val="60000"/>
                  <a:lumOff val="40000"/>
                </a:schemeClr>
              </a:solidFill>
            </a:endParaRPr>
          </a:p>
          <a:p>
            <a:r>
              <a:rPr lang="en-US" sz="1200" i="1" dirty="0">
                <a:solidFill>
                  <a:schemeClr val="accent5">
                    <a:lumMod val="60000"/>
                    <a:lumOff val="40000"/>
                  </a:schemeClr>
                </a:solidFill>
              </a:rPr>
              <a:t>Um es mit einem Wort zu sagen: Um welche Art von Degeneration handelt es sich?</a:t>
            </a:r>
          </a:p>
          <a:p>
            <a:r>
              <a:rPr lang="en-US" sz="1200" dirty="0">
                <a:solidFill>
                  <a:schemeClr val="accent5">
                    <a:lumMod val="60000"/>
                    <a:lumOff val="40000"/>
                  </a:schemeClr>
                </a:solidFill>
              </a:rPr>
              <a:t>Eine </a:t>
            </a:r>
            <a:r>
              <a:rPr lang="en-US" sz="1200" dirty="0" err="1">
                <a:solidFill>
                  <a:schemeClr val="accent5">
                    <a:lumMod val="60000"/>
                    <a:lumOff val="40000"/>
                  </a:schemeClr>
                </a:solidFill>
              </a:rPr>
              <a:t>fibrovaskuläre</a:t>
            </a:r>
            <a:r>
              <a:rPr lang="en-US" sz="1200" dirty="0">
                <a:solidFill>
                  <a:schemeClr val="accent5">
                    <a:lumMod val="60000"/>
                    <a:lumOff val="40000"/>
                  </a:schemeClr>
                </a:solidFill>
              </a:rPr>
              <a:t>  Degeneration</a:t>
            </a:r>
          </a:p>
          <a:p>
            <a:endParaRPr lang="en-US" sz="1600" dirty="0">
              <a:solidFill>
                <a:schemeClr val="accent5">
                  <a:lumMod val="60000"/>
                  <a:lumOff val="40000"/>
                </a:schemeClr>
              </a:solidFill>
            </a:endParaRPr>
          </a:p>
          <a:p>
            <a:r>
              <a:rPr lang="en-US" sz="1200" i="1" dirty="0">
                <a:solidFill>
                  <a:schemeClr val="accent5">
                    <a:lumMod val="60000"/>
                    <a:lumOff val="40000"/>
                  </a:schemeClr>
                </a:solidFill>
              </a:rPr>
              <a:t>Mit einem Wort: Um welche Art von </a:t>
            </a:r>
            <a:r>
              <a:rPr lang="en-US" sz="1200" i="1" dirty="0" err="1">
                <a:solidFill>
                  <a:schemeClr val="accent5">
                    <a:lumMod val="60000"/>
                    <a:lumOff val="40000"/>
                  </a:schemeClr>
                </a:solidFill>
              </a:rPr>
              <a:t>fibrovaskulärer </a:t>
            </a:r>
            <a:r>
              <a:rPr lang="en-US" sz="1200" i="1" dirty="0">
                <a:solidFill>
                  <a:schemeClr val="accent5">
                    <a:lumMod val="60000"/>
                    <a:lumOff val="40000"/>
                  </a:schemeClr>
                </a:solidFill>
              </a:rPr>
              <a:t>Degeneration handelt es sich?</a:t>
            </a:r>
          </a:p>
          <a:p>
            <a:r>
              <a:rPr lang="en-US" sz="1200" dirty="0">
                <a:solidFill>
                  <a:schemeClr val="accent5">
                    <a:lumMod val="60000"/>
                    <a:lumOff val="40000"/>
                  </a:schemeClr>
                </a:solidFill>
              </a:rPr>
              <a:t>A </a:t>
            </a:r>
            <a:r>
              <a:rPr lang="en-US" sz="1200" dirty="0" err="1">
                <a:solidFill>
                  <a:schemeClr val="accent5">
                    <a:lumMod val="60000"/>
                    <a:lumOff val="40000"/>
                  </a:schemeClr>
                </a:solidFill>
              </a:rPr>
              <a:t> elastoide </a:t>
            </a:r>
            <a:r>
              <a:rPr lang="en-US" sz="1200" dirty="0">
                <a:solidFill>
                  <a:schemeClr val="accent5">
                    <a:lumMod val="60000"/>
                    <a:lumOff val="40000"/>
                  </a:schemeClr>
                </a:solidFill>
              </a:rPr>
              <a:t>(oder </a:t>
            </a:r>
            <a:r>
              <a:rPr lang="en-US" sz="1200" dirty="0" err="1">
                <a:solidFill>
                  <a:schemeClr val="accent5">
                    <a:lumMod val="60000"/>
                    <a:lumOff val="40000"/>
                  </a:schemeClr>
                </a:solidFill>
              </a:rPr>
              <a:t>elastoische</a:t>
            </a:r>
            <a:r>
              <a:rPr lang="en-US" sz="1200" dirty="0">
                <a:solidFill>
                  <a:schemeClr val="accent5">
                    <a:lumMod val="60000"/>
                    <a:lumOff val="40000"/>
                  </a:schemeClr>
                </a:solidFill>
              </a:rPr>
              <a:t>) </a:t>
            </a:r>
            <a:r>
              <a:rPr lang="en-US" sz="1200" dirty="0" err="1">
                <a:solidFill>
                  <a:schemeClr val="accent5">
                    <a:lumMod val="60000"/>
                    <a:lumOff val="40000"/>
                  </a:schemeClr>
                </a:solidFill>
              </a:rPr>
              <a:t> fibrovaskuläre </a:t>
            </a:r>
            <a:r>
              <a:rPr lang="en-US" sz="1200" dirty="0">
                <a:solidFill>
                  <a:schemeClr val="accent5">
                    <a:lumMod val="60000"/>
                    <a:lumOff val="40000"/>
                  </a:schemeClr>
                </a:solidFill>
              </a:rPr>
              <a:t>Degeneration</a:t>
            </a:r>
          </a:p>
        </p:txBody>
      </p:sp>
      <p:sp>
        <p:nvSpPr>
          <p:cNvPr id="3" name="Rectangle 2"/>
          <p:cNvSpPr/>
          <p:nvPr/>
        </p:nvSpPr>
        <p:spPr>
          <a:xfrm>
            <a:off x="457200" y="3865562"/>
            <a:ext cx="1295400" cy="181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CBC93E7-9C54-471B-95C5-4DFB2E23B617}"/>
              </a:ext>
            </a:extLst>
          </p:cNvPr>
          <p:cNvSpPr/>
          <p:nvPr/>
        </p:nvSpPr>
        <p:spPr>
          <a:xfrm>
            <a:off x="1242871" y="2133600"/>
            <a:ext cx="1524000"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ACD699E-1176-46FF-9277-CC5A9ADB6D01}"/>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ist assoziiert mit…</a:t>
            </a:r>
          </a:p>
        </p:txBody>
      </p:sp>
      <p:sp>
        <p:nvSpPr>
          <p:cNvPr id="12" name="TextBox 11">
            <a:extLst>
              <a:ext uri="{FF2B5EF4-FFF2-40B4-BE49-F238E27FC236}">
                <a16:creationId xmlns:a16="http://schemas.microsoft.com/office/drawing/2014/main" id="{F57ABDAD-9395-4120-BE74-EC32CBFF00B8}"/>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5" name="Title 4">
            <a:extLst>
              <a:ext uri="{FF2B5EF4-FFF2-40B4-BE49-F238E27FC236}">
                <a16:creationId xmlns:a16="http://schemas.microsoft.com/office/drawing/2014/main" id="{9D52FB54-E144-67D8-09CA-6C2E7E572E4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111340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49C86-BE61-E052-72DC-2E88502B8132}"/>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656C4B4E-DBBF-8C0A-FED6-D7CC3805A650}"/>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A603D640-CDE4-5356-BAD2-B628F67EAA6B}"/>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3</a:t>
            </a:fld>
            <a:endParaRPr lang="en-US" altLang="en-US"/>
          </a:p>
        </p:txBody>
      </p:sp>
      <p:sp>
        <p:nvSpPr>
          <p:cNvPr id="4" name="TextBox 3">
            <a:extLst>
              <a:ext uri="{FF2B5EF4-FFF2-40B4-BE49-F238E27FC236}">
                <a16:creationId xmlns:a16="http://schemas.microsoft.com/office/drawing/2014/main" id="{ABCA5DDB-A04B-235B-CE0F-44D98E47085F}"/>
              </a:ext>
            </a:extLst>
          </p:cNvPr>
          <p:cNvSpPr txBox="1"/>
          <p:nvPr/>
        </p:nvSpPr>
        <p:spPr>
          <a:xfrm>
            <a:off x="457200" y="1219200"/>
            <a:ext cx="8153399" cy="1477328"/>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endParaRPr lang="en-US" dirty="0">
              <a:solidFill>
                <a:srgbClr val="0000CC"/>
              </a:solidFill>
            </a:endParaRPr>
          </a:p>
        </p:txBody>
      </p:sp>
      <p:sp>
        <p:nvSpPr>
          <p:cNvPr id="5" name="TextBox 4">
            <a:extLst>
              <a:ext uri="{FF2B5EF4-FFF2-40B4-BE49-F238E27FC236}">
                <a16:creationId xmlns:a16="http://schemas.microsoft.com/office/drawing/2014/main" id="{E0C339A0-646E-91A9-5042-F8BF244B91CF}"/>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4202644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30</a:t>
            </a:fld>
            <a:endParaRPr lang="en-US" altLang="en-US" sz="1000"/>
          </a:p>
        </p:txBody>
      </p:sp>
      <p:sp>
        <p:nvSpPr>
          <p:cNvPr id="2" name="TextBox 1"/>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de-DE" sz="1200" i="1" dirty="0">
                <a:solidFill>
                  <a:srgbClr val="0000FF"/>
                </a:solidFill>
              </a:rPr>
              <a:t>Kurz gesagt, um welche Erkrankung handelt es sich beim Pterygium?</a:t>
            </a:r>
            <a:endParaRPr lang="en-US" sz="1200" i="1" dirty="0">
              <a:solidFill>
                <a:srgbClr val="0000FF"/>
              </a:solidFill>
            </a:endParaRPr>
          </a:p>
          <a:p>
            <a:r>
              <a:rPr lang="en-US" sz="1200" dirty="0">
                <a:solidFill>
                  <a:srgbClr val="0000FF"/>
                </a:solidFill>
              </a:rPr>
              <a:t>Eine Degeneration</a:t>
            </a:r>
            <a:endParaRPr lang="en-US" sz="1600" dirty="0">
              <a:solidFill>
                <a:schemeClr val="accent5">
                  <a:lumMod val="60000"/>
                  <a:lumOff val="40000"/>
                </a:schemeClr>
              </a:solidFill>
            </a:endParaRPr>
          </a:p>
          <a:p>
            <a:endParaRPr lang="en-US" sz="1600" dirty="0">
              <a:solidFill>
                <a:schemeClr val="accent5">
                  <a:lumMod val="60000"/>
                  <a:lumOff val="40000"/>
                </a:schemeClr>
              </a:solidFill>
            </a:endParaRPr>
          </a:p>
          <a:p>
            <a:r>
              <a:rPr lang="en-US" sz="1200" i="1" dirty="0">
                <a:solidFill>
                  <a:schemeClr val="accent5">
                    <a:lumMod val="60000"/>
                    <a:lumOff val="40000"/>
                  </a:schemeClr>
                </a:solidFill>
              </a:rPr>
              <a:t>Um es mit einem Wort zu sagen: Um welche Art von Degeneration handelt es sich?</a:t>
            </a:r>
          </a:p>
          <a:p>
            <a:r>
              <a:rPr lang="en-US" sz="1200" dirty="0">
                <a:solidFill>
                  <a:schemeClr val="accent5">
                    <a:lumMod val="60000"/>
                    <a:lumOff val="40000"/>
                  </a:schemeClr>
                </a:solidFill>
              </a:rPr>
              <a:t>Eine </a:t>
            </a:r>
            <a:r>
              <a:rPr lang="en-US" sz="1200" dirty="0" err="1">
                <a:solidFill>
                  <a:schemeClr val="accent5">
                    <a:lumMod val="60000"/>
                    <a:lumOff val="40000"/>
                  </a:schemeClr>
                </a:solidFill>
              </a:rPr>
              <a:t>fibrovaskuläre</a:t>
            </a:r>
            <a:r>
              <a:rPr lang="en-US" sz="1200" dirty="0">
                <a:solidFill>
                  <a:schemeClr val="accent5">
                    <a:lumMod val="60000"/>
                    <a:lumOff val="40000"/>
                  </a:schemeClr>
                </a:solidFill>
              </a:rPr>
              <a:t>  Degeneration</a:t>
            </a:r>
          </a:p>
          <a:p>
            <a:endParaRPr lang="en-US" sz="1600" dirty="0">
              <a:solidFill>
                <a:schemeClr val="accent5">
                  <a:lumMod val="60000"/>
                  <a:lumOff val="40000"/>
                </a:schemeClr>
              </a:solidFill>
            </a:endParaRPr>
          </a:p>
          <a:p>
            <a:r>
              <a:rPr lang="en-US" sz="1200" i="1" dirty="0">
                <a:solidFill>
                  <a:schemeClr val="accent5">
                    <a:lumMod val="60000"/>
                    <a:lumOff val="40000"/>
                  </a:schemeClr>
                </a:solidFill>
              </a:rPr>
              <a:t>Mit einem Wort: Um welche Art von </a:t>
            </a:r>
            <a:r>
              <a:rPr lang="en-US" sz="1200" i="1" dirty="0" err="1">
                <a:solidFill>
                  <a:schemeClr val="accent5">
                    <a:lumMod val="60000"/>
                    <a:lumOff val="40000"/>
                  </a:schemeClr>
                </a:solidFill>
              </a:rPr>
              <a:t>fibrovaskulärer </a:t>
            </a:r>
            <a:r>
              <a:rPr lang="en-US" sz="1200" i="1" dirty="0">
                <a:solidFill>
                  <a:schemeClr val="accent5">
                    <a:lumMod val="60000"/>
                    <a:lumOff val="40000"/>
                  </a:schemeClr>
                </a:solidFill>
              </a:rPr>
              <a:t>Degeneration handelt es sich?</a:t>
            </a:r>
          </a:p>
          <a:p>
            <a:r>
              <a:rPr lang="en-US" sz="1200" dirty="0">
                <a:solidFill>
                  <a:schemeClr val="accent5">
                    <a:lumMod val="60000"/>
                    <a:lumOff val="40000"/>
                  </a:schemeClr>
                </a:solidFill>
              </a:rPr>
              <a:t>A </a:t>
            </a:r>
            <a:r>
              <a:rPr lang="en-US" sz="1200" dirty="0" err="1">
                <a:solidFill>
                  <a:schemeClr val="accent5">
                    <a:lumMod val="60000"/>
                    <a:lumOff val="40000"/>
                  </a:schemeClr>
                </a:solidFill>
              </a:rPr>
              <a:t> elastoide </a:t>
            </a:r>
            <a:r>
              <a:rPr lang="en-US" sz="1200" dirty="0">
                <a:solidFill>
                  <a:schemeClr val="accent5">
                    <a:lumMod val="60000"/>
                    <a:lumOff val="40000"/>
                  </a:schemeClr>
                </a:solidFill>
              </a:rPr>
              <a:t>(oder </a:t>
            </a:r>
            <a:r>
              <a:rPr lang="en-US" sz="1200" dirty="0" err="1">
                <a:solidFill>
                  <a:schemeClr val="accent5">
                    <a:lumMod val="60000"/>
                    <a:lumOff val="40000"/>
                  </a:schemeClr>
                </a:solidFill>
              </a:rPr>
              <a:t>elastoische</a:t>
            </a:r>
            <a:r>
              <a:rPr lang="en-US" sz="1200" dirty="0">
                <a:solidFill>
                  <a:schemeClr val="accent5">
                    <a:lumMod val="60000"/>
                    <a:lumOff val="40000"/>
                  </a:schemeClr>
                </a:solidFill>
              </a:rPr>
              <a:t>) </a:t>
            </a:r>
            <a:r>
              <a:rPr lang="en-US" sz="1200" dirty="0" err="1">
                <a:solidFill>
                  <a:schemeClr val="accent5">
                    <a:lumMod val="60000"/>
                    <a:lumOff val="40000"/>
                  </a:schemeClr>
                </a:solidFill>
              </a:rPr>
              <a:t> fibrovaskuläre </a:t>
            </a:r>
            <a:r>
              <a:rPr lang="en-US" sz="1200" dirty="0">
                <a:solidFill>
                  <a:schemeClr val="accent5">
                    <a:lumMod val="60000"/>
                    <a:lumOff val="40000"/>
                  </a:schemeClr>
                </a:solidFill>
              </a:rPr>
              <a:t>Degeneration</a:t>
            </a:r>
          </a:p>
        </p:txBody>
      </p:sp>
      <p:sp>
        <p:nvSpPr>
          <p:cNvPr id="4" name="Oval 3">
            <a:extLst>
              <a:ext uri="{FF2B5EF4-FFF2-40B4-BE49-F238E27FC236}">
                <a16:creationId xmlns:a16="http://schemas.microsoft.com/office/drawing/2014/main" id="{1CBC93E7-9C54-471B-95C5-4DFB2E23B617}"/>
              </a:ext>
            </a:extLst>
          </p:cNvPr>
          <p:cNvSpPr/>
          <p:nvPr/>
        </p:nvSpPr>
        <p:spPr>
          <a:xfrm>
            <a:off x="1105616" y="2222820"/>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3DE598DE-051C-4723-A5B8-A26A85B5AB5B}"/>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ist assoziiert mit…</a:t>
            </a:r>
          </a:p>
        </p:txBody>
      </p:sp>
      <p:sp>
        <p:nvSpPr>
          <p:cNvPr id="11" name="TextBox 10">
            <a:extLst>
              <a:ext uri="{FF2B5EF4-FFF2-40B4-BE49-F238E27FC236}">
                <a16:creationId xmlns:a16="http://schemas.microsoft.com/office/drawing/2014/main" id="{C8A4885D-7076-45C1-840B-9BE43729312B}"/>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 name="Title 2">
            <a:extLst>
              <a:ext uri="{FF2B5EF4-FFF2-40B4-BE49-F238E27FC236}">
                <a16:creationId xmlns:a16="http://schemas.microsoft.com/office/drawing/2014/main" id="{7EB1D608-BD15-B633-5D14-719FC28EAF05}"/>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187682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31</a:t>
            </a:fld>
            <a:endParaRPr lang="en-US" altLang="en-US" sz="1000"/>
          </a:p>
        </p:txBody>
      </p:sp>
      <p:sp>
        <p:nvSpPr>
          <p:cNvPr id="2" name="TextBox 1"/>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en-US" sz="1200" i="1" dirty="0">
                <a:solidFill>
                  <a:srgbClr val="0000FF"/>
                </a:solidFill>
              </a:rPr>
              <a:t>Kurz gesagt, um welche Erkrankung handelt es sich beim Pterygium?</a:t>
            </a:r>
          </a:p>
          <a:p>
            <a:r>
              <a:rPr lang="en-US" sz="1200" dirty="0">
                <a:solidFill>
                  <a:srgbClr val="0000FF"/>
                </a:solidFill>
              </a:rPr>
              <a:t>Eine Degeneration</a:t>
            </a:r>
          </a:p>
          <a:p>
            <a:endParaRPr lang="en-US" sz="1600" dirty="0">
              <a:solidFill>
                <a:srgbClr val="0000FF"/>
              </a:solidFill>
            </a:endParaRPr>
          </a:p>
          <a:p>
            <a:r>
              <a:rPr lang="en-US" sz="1200" i="1" dirty="0">
                <a:solidFill>
                  <a:srgbClr val="0000FF"/>
                </a:solidFill>
              </a:rPr>
              <a:t>Um es mit einem Wort zu sagen: Um welche Art von Degeneration handelt es sich?</a:t>
            </a:r>
          </a:p>
          <a:p>
            <a:r>
              <a:rPr lang="en-US" sz="1200" dirty="0">
                <a:solidFill>
                  <a:srgbClr val="0000FF"/>
                </a:solidFill>
              </a:rPr>
              <a:t>Eine </a:t>
            </a:r>
            <a:r>
              <a:rPr lang="en-US" sz="1200" dirty="0" err="1">
                <a:solidFill>
                  <a:srgbClr val="0000FF"/>
                </a:solidFill>
              </a:rPr>
              <a:t>fibrovaskuläre</a:t>
            </a:r>
            <a:r>
              <a:rPr lang="en-US" sz="1200" dirty="0">
                <a:solidFill>
                  <a:srgbClr val="0000FF"/>
                </a:solidFill>
              </a:rPr>
              <a:t>  Degeneration</a:t>
            </a:r>
            <a:endParaRPr lang="en-US" sz="1600" dirty="0">
              <a:solidFill>
                <a:schemeClr val="accent5">
                  <a:lumMod val="60000"/>
                  <a:lumOff val="40000"/>
                </a:schemeClr>
              </a:solidFill>
            </a:endParaRPr>
          </a:p>
          <a:p>
            <a:endParaRPr lang="en-US" sz="1600" dirty="0">
              <a:solidFill>
                <a:schemeClr val="accent5">
                  <a:lumMod val="60000"/>
                  <a:lumOff val="40000"/>
                </a:schemeClr>
              </a:solidFill>
            </a:endParaRPr>
          </a:p>
          <a:p>
            <a:r>
              <a:rPr lang="en-US" sz="1200" i="1" dirty="0">
                <a:solidFill>
                  <a:schemeClr val="accent5">
                    <a:lumMod val="60000"/>
                    <a:lumOff val="40000"/>
                  </a:schemeClr>
                </a:solidFill>
              </a:rPr>
              <a:t>Mit einem Wort: Um welche Art von </a:t>
            </a:r>
            <a:r>
              <a:rPr lang="en-US" sz="1200" i="1" dirty="0" err="1">
                <a:solidFill>
                  <a:schemeClr val="accent5">
                    <a:lumMod val="60000"/>
                    <a:lumOff val="40000"/>
                  </a:schemeClr>
                </a:solidFill>
              </a:rPr>
              <a:t>fibrovaskulärer </a:t>
            </a:r>
            <a:r>
              <a:rPr lang="en-US" sz="1200" i="1" dirty="0">
                <a:solidFill>
                  <a:schemeClr val="accent5">
                    <a:lumMod val="60000"/>
                    <a:lumOff val="40000"/>
                  </a:schemeClr>
                </a:solidFill>
              </a:rPr>
              <a:t>Degeneration handelt es sich?</a:t>
            </a:r>
          </a:p>
          <a:p>
            <a:r>
              <a:rPr lang="en-US" sz="1200" dirty="0">
                <a:solidFill>
                  <a:schemeClr val="accent5">
                    <a:lumMod val="60000"/>
                    <a:lumOff val="40000"/>
                  </a:schemeClr>
                </a:solidFill>
              </a:rPr>
              <a:t>A </a:t>
            </a:r>
            <a:r>
              <a:rPr lang="en-US" sz="1200" dirty="0" err="1">
                <a:solidFill>
                  <a:schemeClr val="accent5">
                    <a:lumMod val="60000"/>
                    <a:lumOff val="40000"/>
                  </a:schemeClr>
                </a:solidFill>
              </a:rPr>
              <a:t> elastoide </a:t>
            </a:r>
            <a:r>
              <a:rPr lang="en-US" sz="1200" dirty="0">
                <a:solidFill>
                  <a:schemeClr val="accent5">
                    <a:lumMod val="60000"/>
                    <a:lumOff val="40000"/>
                  </a:schemeClr>
                </a:solidFill>
              </a:rPr>
              <a:t>(oder </a:t>
            </a:r>
            <a:r>
              <a:rPr lang="en-US" sz="1200" dirty="0" err="1">
                <a:solidFill>
                  <a:schemeClr val="accent5">
                    <a:lumMod val="60000"/>
                    <a:lumOff val="40000"/>
                  </a:schemeClr>
                </a:solidFill>
              </a:rPr>
              <a:t>elastoische</a:t>
            </a:r>
            <a:r>
              <a:rPr lang="en-US" sz="1200" dirty="0">
                <a:solidFill>
                  <a:schemeClr val="accent5">
                    <a:lumMod val="60000"/>
                    <a:lumOff val="40000"/>
                  </a:schemeClr>
                </a:solidFill>
              </a:rPr>
              <a:t>) </a:t>
            </a:r>
            <a:r>
              <a:rPr lang="en-US" sz="1200" dirty="0" err="1">
                <a:solidFill>
                  <a:schemeClr val="accent5">
                    <a:lumMod val="60000"/>
                    <a:lumOff val="40000"/>
                  </a:schemeClr>
                </a:solidFill>
              </a:rPr>
              <a:t> fibrovaskuläre </a:t>
            </a:r>
            <a:r>
              <a:rPr lang="en-US" sz="1200" dirty="0">
                <a:solidFill>
                  <a:schemeClr val="accent5">
                    <a:lumMod val="60000"/>
                    <a:lumOff val="40000"/>
                  </a:schemeClr>
                </a:solidFill>
              </a:rPr>
              <a:t>Degeneration</a:t>
            </a:r>
          </a:p>
        </p:txBody>
      </p:sp>
      <p:sp>
        <p:nvSpPr>
          <p:cNvPr id="10" name="Rectangle 9"/>
          <p:cNvSpPr/>
          <p:nvPr/>
        </p:nvSpPr>
        <p:spPr>
          <a:xfrm>
            <a:off x="762000" y="4684748"/>
            <a:ext cx="12192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CBC93E7-9C54-471B-95C5-4DFB2E23B617}"/>
              </a:ext>
            </a:extLst>
          </p:cNvPr>
          <p:cNvSpPr/>
          <p:nvPr/>
        </p:nvSpPr>
        <p:spPr>
          <a:xfrm>
            <a:off x="990600" y="2157889"/>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1E2AC7E-DBDD-4982-B84B-8FE22A7F27EE}"/>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im Zusammenhang mit…</a:t>
            </a:r>
          </a:p>
        </p:txBody>
      </p:sp>
      <p:sp>
        <p:nvSpPr>
          <p:cNvPr id="12" name="TextBox 11">
            <a:extLst>
              <a:ext uri="{FF2B5EF4-FFF2-40B4-BE49-F238E27FC236}">
                <a16:creationId xmlns:a16="http://schemas.microsoft.com/office/drawing/2014/main" id="{2D04BD1A-5730-4A3C-84AE-1415C83BD46A}"/>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 name="Title 2">
            <a:extLst>
              <a:ext uri="{FF2B5EF4-FFF2-40B4-BE49-F238E27FC236}">
                <a16:creationId xmlns:a16="http://schemas.microsoft.com/office/drawing/2014/main" id="{75702017-CD24-ABF2-8D3B-01D74CE4076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33495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32</a:t>
            </a:fld>
            <a:endParaRPr lang="en-US" altLang="en-US" sz="1000"/>
          </a:p>
        </p:txBody>
      </p:sp>
      <p:sp>
        <p:nvSpPr>
          <p:cNvPr id="2" name="TextBox 1"/>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en-US" sz="1200" i="1" dirty="0">
                <a:solidFill>
                  <a:srgbClr val="0000FF"/>
                </a:solidFill>
              </a:rPr>
              <a:t>Kurz gesagt, um welche Erkrankung handelt es sich bei einem Pterygium?</a:t>
            </a:r>
          </a:p>
          <a:p>
            <a:r>
              <a:rPr lang="en-US" sz="1200" dirty="0">
                <a:solidFill>
                  <a:srgbClr val="0000FF"/>
                </a:solidFill>
              </a:rPr>
              <a:t>Eine Degeneration</a:t>
            </a:r>
          </a:p>
          <a:p>
            <a:endParaRPr lang="en-US" sz="1600" dirty="0">
              <a:solidFill>
                <a:srgbClr val="0000FF"/>
              </a:solidFill>
            </a:endParaRPr>
          </a:p>
          <a:p>
            <a:r>
              <a:rPr lang="en-US" sz="1200" i="1" dirty="0">
                <a:solidFill>
                  <a:srgbClr val="0000FF"/>
                </a:solidFill>
              </a:rPr>
              <a:t>Um es mit einem Wort zu sagen: Um welche Art von Degeneration handelt es sich?</a:t>
            </a:r>
          </a:p>
          <a:p>
            <a:r>
              <a:rPr lang="en-US" sz="1200" dirty="0">
                <a:solidFill>
                  <a:srgbClr val="0000FF"/>
                </a:solidFill>
              </a:rPr>
              <a:t>Eine </a:t>
            </a:r>
            <a:r>
              <a:rPr lang="en-US" sz="1200" dirty="0" err="1">
                <a:solidFill>
                  <a:srgbClr val="0000FF"/>
                </a:solidFill>
              </a:rPr>
              <a:t>fibrovaskuläre</a:t>
            </a:r>
            <a:r>
              <a:rPr lang="en-US" sz="1200" dirty="0">
                <a:solidFill>
                  <a:srgbClr val="0000FF"/>
                </a:solidFill>
              </a:rPr>
              <a:t>  Degeneration</a:t>
            </a:r>
            <a:endParaRPr lang="en-US" sz="1600" dirty="0">
              <a:solidFill>
                <a:schemeClr val="accent5">
                  <a:lumMod val="60000"/>
                  <a:lumOff val="40000"/>
                </a:schemeClr>
              </a:solidFill>
            </a:endParaRPr>
          </a:p>
          <a:p>
            <a:endParaRPr lang="en-US" sz="1600" dirty="0">
              <a:solidFill>
                <a:schemeClr val="accent5">
                  <a:lumMod val="60000"/>
                  <a:lumOff val="40000"/>
                </a:schemeClr>
              </a:solidFill>
            </a:endParaRPr>
          </a:p>
          <a:p>
            <a:r>
              <a:rPr lang="en-US" sz="1200" i="1" dirty="0">
                <a:solidFill>
                  <a:schemeClr val="accent5">
                    <a:lumMod val="60000"/>
                    <a:lumOff val="40000"/>
                  </a:schemeClr>
                </a:solidFill>
              </a:rPr>
              <a:t>Mit einem Wort: Um welche Art von </a:t>
            </a:r>
            <a:r>
              <a:rPr lang="en-US" sz="1200" i="1" dirty="0" err="1">
                <a:solidFill>
                  <a:schemeClr val="accent5">
                    <a:lumMod val="60000"/>
                    <a:lumOff val="40000"/>
                  </a:schemeClr>
                </a:solidFill>
              </a:rPr>
              <a:t>fibrovaskulärer </a:t>
            </a:r>
            <a:r>
              <a:rPr lang="en-US" sz="1200" i="1" dirty="0">
                <a:solidFill>
                  <a:schemeClr val="accent5">
                    <a:lumMod val="60000"/>
                    <a:lumOff val="40000"/>
                  </a:schemeClr>
                </a:solidFill>
              </a:rPr>
              <a:t>Degeneration handelt es sich?</a:t>
            </a:r>
          </a:p>
          <a:p>
            <a:r>
              <a:rPr lang="en-US" sz="1200" dirty="0">
                <a:solidFill>
                  <a:schemeClr val="accent5">
                    <a:lumMod val="60000"/>
                    <a:lumOff val="40000"/>
                  </a:schemeClr>
                </a:solidFill>
              </a:rPr>
              <a:t>A </a:t>
            </a:r>
            <a:r>
              <a:rPr lang="en-US" sz="1200" dirty="0" err="1">
                <a:solidFill>
                  <a:schemeClr val="accent5">
                    <a:lumMod val="60000"/>
                    <a:lumOff val="40000"/>
                  </a:schemeClr>
                </a:solidFill>
              </a:rPr>
              <a:t> elastoide </a:t>
            </a:r>
            <a:r>
              <a:rPr lang="en-US" sz="1200" dirty="0">
                <a:solidFill>
                  <a:schemeClr val="accent5">
                    <a:lumMod val="60000"/>
                    <a:lumOff val="40000"/>
                  </a:schemeClr>
                </a:solidFill>
              </a:rPr>
              <a:t>(oder </a:t>
            </a:r>
            <a:r>
              <a:rPr lang="en-US" sz="1200" dirty="0" err="1">
                <a:solidFill>
                  <a:schemeClr val="accent5">
                    <a:lumMod val="60000"/>
                    <a:lumOff val="40000"/>
                  </a:schemeClr>
                </a:solidFill>
              </a:rPr>
              <a:t>elastoische</a:t>
            </a:r>
            <a:r>
              <a:rPr lang="en-US" sz="1200" dirty="0">
                <a:solidFill>
                  <a:schemeClr val="accent5">
                    <a:lumMod val="60000"/>
                    <a:lumOff val="40000"/>
                  </a:schemeClr>
                </a:solidFill>
              </a:rPr>
              <a:t>) </a:t>
            </a:r>
            <a:r>
              <a:rPr lang="en-US" sz="1200" dirty="0" err="1">
                <a:solidFill>
                  <a:schemeClr val="accent5">
                    <a:lumMod val="60000"/>
                    <a:lumOff val="40000"/>
                  </a:schemeClr>
                </a:solidFill>
              </a:rPr>
              <a:t> fibrovaskuläre </a:t>
            </a:r>
            <a:r>
              <a:rPr lang="en-US" sz="1200" dirty="0">
                <a:solidFill>
                  <a:schemeClr val="accent5">
                    <a:lumMod val="60000"/>
                    <a:lumOff val="40000"/>
                  </a:schemeClr>
                </a:solidFill>
              </a:rPr>
              <a:t>Degeneration</a:t>
            </a:r>
          </a:p>
        </p:txBody>
      </p:sp>
      <p:sp>
        <p:nvSpPr>
          <p:cNvPr id="4" name="Oval 3">
            <a:extLst>
              <a:ext uri="{FF2B5EF4-FFF2-40B4-BE49-F238E27FC236}">
                <a16:creationId xmlns:a16="http://schemas.microsoft.com/office/drawing/2014/main" id="{1CBC93E7-9C54-471B-95C5-4DFB2E23B617}"/>
              </a:ext>
            </a:extLst>
          </p:cNvPr>
          <p:cNvSpPr/>
          <p:nvPr/>
        </p:nvSpPr>
        <p:spPr>
          <a:xfrm>
            <a:off x="1066800" y="2157889"/>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172AD4D-B207-4F9F-BF87-B0BFC3AD44AA}"/>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ist assoziiert mit…</a:t>
            </a:r>
          </a:p>
        </p:txBody>
      </p:sp>
      <p:sp>
        <p:nvSpPr>
          <p:cNvPr id="11" name="TextBox 10">
            <a:extLst>
              <a:ext uri="{FF2B5EF4-FFF2-40B4-BE49-F238E27FC236}">
                <a16:creationId xmlns:a16="http://schemas.microsoft.com/office/drawing/2014/main" id="{04A5D5A0-0DC7-413C-A5D9-C5EB6E4DC031}"/>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 name="Title 2">
            <a:extLst>
              <a:ext uri="{FF2B5EF4-FFF2-40B4-BE49-F238E27FC236}">
                <a16:creationId xmlns:a16="http://schemas.microsoft.com/office/drawing/2014/main" id="{78D1ECC6-D19D-B5B0-44F1-8880D41CAA0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038899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33</a:t>
            </a:fld>
            <a:endParaRPr lang="en-US" altLang="en-US" sz="1000"/>
          </a:p>
        </p:txBody>
      </p:sp>
      <p:sp>
        <p:nvSpPr>
          <p:cNvPr id="2" name="TextBox 1"/>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en-US" sz="1200" i="1" dirty="0">
                <a:solidFill>
                  <a:srgbClr val="0000FF"/>
                </a:solidFill>
              </a:rPr>
              <a:t>Kurz gesagt, um welche Erkrankung handelt es sich bei einem Pterygium?</a:t>
            </a:r>
          </a:p>
          <a:p>
            <a:r>
              <a:rPr lang="en-US" sz="1200" dirty="0">
                <a:solidFill>
                  <a:srgbClr val="0000FF"/>
                </a:solidFill>
              </a:rPr>
              <a:t>Eine Degeneration</a:t>
            </a:r>
          </a:p>
          <a:p>
            <a:endParaRPr lang="en-US" sz="1600" dirty="0">
              <a:solidFill>
                <a:srgbClr val="0000FF"/>
              </a:solidFill>
            </a:endParaRPr>
          </a:p>
          <a:p>
            <a:r>
              <a:rPr lang="en-US" sz="1200" i="1" dirty="0">
                <a:solidFill>
                  <a:srgbClr val="0000FF"/>
                </a:solidFill>
              </a:rPr>
              <a:t>Um es mit einem Wort zu sagen: Um welche Art von Degeneration handelt es sich?</a:t>
            </a:r>
          </a:p>
          <a:p>
            <a:r>
              <a:rPr lang="en-US" sz="1200" dirty="0">
                <a:solidFill>
                  <a:srgbClr val="0000FF"/>
                </a:solidFill>
              </a:rPr>
              <a:t>Eine </a:t>
            </a:r>
            <a:r>
              <a:rPr lang="en-US" sz="1200" dirty="0" err="1">
                <a:solidFill>
                  <a:srgbClr val="0000FF"/>
                </a:solidFill>
              </a:rPr>
              <a:t>fibrovaskuläre</a:t>
            </a:r>
            <a:r>
              <a:rPr lang="en-US" sz="1200" dirty="0">
                <a:solidFill>
                  <a:srgbClr val="0000FF"/>
                </a:solidFill>
              </a:rPr>
              <a:t>  Degeneration</a:t>
            </a:r>
          </a:p>
          <a:p>
            <a:endParaRPr lang="en-US" sz="1600" dirty="0">
              <a:solidFill>
                <a:srgbClr val="0000FF"/>
              </a:solidFill>
            </a:endParaRPr>
          </a:p>
          <a:p>
            <a:r>
              <a:rPr lang="en-US" sz="1200" i="1" dirty="0">
                <a:solidFill>
                  <a:srgbClr val="0000FF"/>
                </a:solidFill>
              </a:rPr>
              <a:t>Mit einem Wort: Um welche Art von </a:t>
            </a:r>
            <a:r>
              <a:rPr lang="en-US" sz="1200" i="1" dirty="0" err="1">
                <a:solidFill>
                  <a:srgbClr val="0000FF"/>
                </a:solidFill>
              </a:rPr>
              <a:t>fibrovaskulärer </a:t>
            </a:r>
            <a:r>
              <a:rPr lang="en-US" sz="1200" i="1" dirty="0">
                <a:solidFill>
                  <a:srgbClr val="0000FF"/>
                </a:solidFill>
              </a:rPr>
              <a:t>Degeneration handelt es sich?</a:t>
            </a:r>
          </a:p>
          <a:p>
            <a:r>
              <a:rPr lang="en-US" sz="1200" dirty="0">
                <a:solidFill>
                  <a:srgbClr val="0000FF"/>
                </a:solidFill>
              </a:rPr>
              <a:t>Eine </a:t>
            </a:r>
            <a:r>
              <a:rPr lang="en-US" sz="1200" dirty="0" err="1">
                <a:solidFill>
                  <a:srgbClr val="0000FF"/>
                </a:solidFill>
              </a:rPr>
              <a:t>elastoide </a:t>
            </a:r>
            <a:r>
              <a:rPr lang="en-US" sz="1200" dirty="0">
                <a:solidFill>
                  <a:srgbClr val="0000FF"/>
                </a:solidFill>
              </a:rPr>
              <a:t>(auch als </a:t>
            </a:r>
            <a:r>
              <a:rPr lang="en-US" sz="1200" i="1" dirty="0" err="1">
                <a:solidFill>
                  <a:srgbClr val="0000FF"/>
                </a:solidFill>
              </a:rPr>
              <a:t>elastoische</a:t>
            </a:r>
            <a:r>
              <a:rPr lang="en-US" sz="1200" dirty="0">
                <a:solidFill>
                  <a:srgbClr val="0000FF"/>
                </a:solidFill>
              </a:rPr>
              <a:t> bezeichnete) fibrovaskuläre Degeneration</a:t>
            </a:r>
          </a:p>
        </p:txBody>
      </p:sp>
      <p:sp>
        <p:nvSpPr>
          <p:cNvPr id="4" name="Oval 3">
            <a:extLst>
              <a:ext uri="{FF2B5EF4-FFF2-40B4-BE49-F238E27FC236}">
                <a16:creationId xmlns:a16="http://schemas.microsoft.com/office/drawing/2014/main" id="{1CBC93E7-9C54-471B-95C5-4DFB2E23B617}"/>
              </a:ext>
            </a:extLst>
          </p:cNvPr>
          <p:cNvSpPr/>
          <p:nvPr/>
        </p:nvSpPr>
        <p:spPr>
          <a:xfrm>
            <a:off x="990600" y="2232789"/>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5FF0827-E87B-439E-A7CE-386D8C42B264}"/>
              </a:ext>
            </a:extLst>
          </p:cNvPr>
          <p:cNvSpPr/>
          <p:nvPr/>
        </p:nvSpPr>
        <p:spPr>
          <a:xfrm>
            <a:off x="838200" y="5439597"/>
            <a:ext cx="609600" cy="1947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endParaRPr>
          </a:p>
        </p:txBody>
      </p:sp>
      <p:sp>
        <p:nvSpPr>
          <p:cNvPr id="13" name="Rectangle 12">
            <a:extLst>
              <a:ext uri="{FF2B5EF4-FFF2-40B4-BE49-F238E27FC236}">
                <a16:creationId xmlns:a16="http://schemas.microsoft.com/office/drawing/2014/main" id="{5A1D9D56-3A67-4E0A-98DC-1F5DF27304D3}"/>
              </a:ext>
            </a:extLst>
          </p:cNvPr>
          <p:cNvSpPr/>
          <p:nvPr/>
        </p:nvSpPr>
        <p:spPr>
          <a:xfrm>
            <a:off x="3833800" y="5443583"/>
            <a:ext cx="890599" cy="1907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endParaRPr>
          </a:p>
        </p:txBody>
      </p:sp>
      <p:sp>
        <p:nvSpPr>
          <p:cNvPr id="15" name="TextBox 14">
            <a:extLst>
              <a:ext uri="{FF2B5EF4-FFF2-40B4-BE49-F238E27FC236}">
                <a16:creationId xmlns:a16="http://schemas.microsoft.com/office/drawing/2014/main" id="{AFAA0085-ABB0-48F7-A4F5-AF852B3F7B8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 name="Title 2">
            <a:extLst>
              <a:ext uri="{FF2B5EF4-FFF2-40B4-BE49-F238E27FC236}">
                <a16:creationId xmlns:a16="http://schemas.microsoft.com/office/drawing/2014/main" id="{2DB0BC3C-8835-E73B-611C-777D135B5F1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9978393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34</a:t>
            </a:fld>
            <a:endParaRPr lang="en-US" altLang="en-US" sz="1000"/>
          </a:p>
        </p:txBody>
      </p:sp>
      <p:sp>
        <p:nvSpPr>
          <p:cNvPr id="10" name="TextBox 9">
            <a:extLst>
              <a:ext uri="{FF2B5EF4-FFF2-40B4-BE49-F238E27FC236}">
                <a16:creationId xmlns:a16="http://schemas.microsoft.com/office/drawing/2014/main" id="{DDFFDDF9-65B2-4CDE-917F-2FCCB9ED3210}"/>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1" name="TextBox 10">
            <a:extLst>
              <a:ext uri="{FF2B5EF4-FFF2-40B4-BE49-F238E27FC236}">
                <a16:creationId xmlns:a16="http://schemas.microsoft.com/office/drawing/2014/main" id="{07DD9460-0398-476D-B82D-DA7ACDBC25A3}"/>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5" name="TextBox 4">
            <a:extLst>
              <a:ext uri="{FF2B5EF4-FFF2-40B4-BE49-F238E27FC236}">
                <a16:creationId xmlns:a16="http://schemas.microsoft.com/office/drawing/2014/main" id="{3D81E370-E989-C80B-39A9-8797B6BABD29}"/>
              </a:ext>
            </a:extLst>
          </p:cNvPr>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de-DE" sz="1200" i="1" dirty="0">
                <a:solidFill>
                  <a:srgbClr val="0000FF"/>
                </a:solidFill>
              </a:rPr>
              <a:t>Kurz gesagt, um welche Erkrankung handelt es sich beim Pterygium?</a:t>
            </a:r>
            <a:endParaRPr lang="en-US" sz="1200" i="1" dirty="0">
              <a:solidFill>
                <a:srgbClr val="0000FF"/>
              </a:solidFill>
            </a:endParaRPr>
          </a:p>
          <a:p>
            <a:r>
              <a:rPr lang="en-US" sz="1200" dirty="0">
                <a:solidFill>
                  <a:srgbClr val="0000FF"/>
                </a:solidFill>
              </a:rPr>
              <a:t>Eine Degeneration</a:t>
            </a:r>
          </a:p>
          <a:p>
            <a:endParaRPr lang="en-US" sz="1600" dirty="0">
              <a:solidFill>
                <a:srgbClr val="0000FF"/>
              </a:solidFill>
            </a:endParaRPr>
          </a:p>
          <a:p>
            <a:r>
              <a:rPr lang="en-US" sz="1200" i="1" dirty="0">
                <a:solidFill>
                  <a:srgbClr val="0000FF"/>
                </a:solidFill>
              </a:rPr>
              <a:t>Um es mit einem Wort zu sagen: Um welche Art von Degeneration handelt es sich?</a:t>
            </a:r>
          </a:p>
          <a:p>
            <a:r>
              <a:rPr lang="en-US" sz="1200" dirty="0">
                <a:solidFill>
                  <a:srgbClr val="0000FF"/>
                </a:solidFill>
              </a:rPr>
              <a:t>Eine </a:t>
            </a:r>
            <a:r>
              <a:rPr lang="en-US" sz="1200" dirty="0" err="1">
                <a:solidFill>
                  <a:srgbClr val="0000FF"/>
                </a:solidFill>
              </a:rPr>
              <a:t>fibrovaskuläre </a:t>
            </a:r>
            <a:r>
              <a:rPr lang="en-US" sz="1200" dirty="0">
                <a:solidFill>
                  <a:srgbClr val="0000FF"/>
                </a:solidFill>
              </a:rPr>
              <a:t>Degeneration</a:t>
            </a:r>
          </a:p>
          <a:p>
            <a:endParaRPr lang="en-US" sz="1600" dirty="0">
              <a:solidFill>
                <a:srgbClr val="0000FF"/>
              </a:solidFill>
            </a:endParaRPr>
          </a:p>
          <a:p>
            <a:r>
              <a:rPr lang="en-US" sz="1200" i="1" dirty="0">
                <a:solidFill>
                  <a:srgbClr val="0000FF"/>
                </a:solidFill>
              </a:rPr>
              <a:t>Mit einem Wort: Um welche Art von </a:t>
            </a:r>
            <a:r>
              <a:rPr lang="en-US" sz="1200" i="1" dirty="0" err="1">
                <a:solidFill>
                  <a:srgbClr val="0000FF"/>
                </a:solidFill>
              </a:rPr>
              <a:t>fibrovaskulärer </a:t>
            </a:r>
            <a:r>
              <a:rPr lang="en-US" sz="1200" i="1" dirty="0">
                <a:solidFill>
                  <a:srgbClr val="0000FF"/>
                </a:solidFill>
              </a:rPr>
              <a:t>Degeneration handelt es sich?</a:t>
            </a:r>
          </a:p>
          <a:p>
            <a:r>
              <a:rPr lang="en-US" sz="1200" dirty="0">
                <a:solidFill>
                  <a:srgbClr val="0000FF"/>
                </a:solidFill>
              </a:rPr>
              <a:t>Eine </a:t>
            </a:r>
            <a:r>
              <a:rPr lang="en-US" sz="1200" dirty="0" err="1">
                <a:solidFill>
                  <a:srgbClr val="0000FF"/>
                </a:solidFill>
              </a:rPr>
              <a:t>elastoide </a:t>
            </a:r>
            <a:r>
              <a:rPr lang="en-US" sz="1200" dirty="0">
                <a:solidFill>
                  <a:srgbClr val="0000FF"/>
                </a:solidFill>
              </a:rPr>
              <a:t>(auch als </a:t>
            </a:r>
            <a:r>
              <a:rPr lang="en-US" sz="1200" i="1" dirty="0" err="1">
                <a:solidFill>
                  <a:srgbClr val="0000FF"/>
                </a:solidFill>
              </a:rPr>
              <a:t>elastoische</a:t>
            </a:r>
            <a:r>
              <a:rPr lang="en-US" sz="1200" dirty="0">
                <a:solidFill>
                  <a:srgbClr val="0000FF"/>
                </a:solidFill>
              </a:rPr>
              <a:t> bezeichnete) fibrovaskuläre Degeneration</a:t>
            </a:r>
          </a:p>
        </p:txBody>
      </p:sp>
      <p:sp>
        <p:nvSpPr>
          <p:cNvPr id="4" name="Oval 3">
            <a:extLst>
              <a:ext uri="{FF2B5EF4-FFF2-40B4-BE49-F238E27FC236}">
                <a16:creationId xmlns:a16="http://schemas.microsoft.com/office/drawing/2014/main" id="{1CBC93E7-9C54-471B-95C5-4DFB2E23B617}"/>
              </a:ext>
            </a:extLst>
          </p:cNvPr>
          <p:cNvSpPr/>
          <p:nvPr/>
        </p:nvSpPr>
        <p:spPr>
          <a:xfrm>
            <a:off x="990600" y="2158803"/>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85683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35</a:t>
            </a:fld>
            <a:endParaRPr lang="en-US" altLang="en-US" sz="1000"/>
          </a:p>
        </p:txBody>
      </p:sp>
      <p:sp>
        <p:nvSpPr>
          <p:cNvPr id="10" name="TextBox 9">
            <a:extLst>
              <a:ext uri="{FF2B5EF4-FFF2-40B4-BE49-F238E27FC236}">
                <a16:creationId xmlns:a16="http://schemas.microsoft.com/office/drawing/2014/main" id="{3678CC91-6AC3-4A07-8C41-26DB4ED511EC}"/>
              </a:ext>
            </a:extLst>
          </p:cNvPr>
          <p:cNvSpPr txBox="1"/>
          <p:nvPr/>
        </p:nvSpPr>
        <p:spPr>
          <a:xfrm>
            <a:off x="152400" y="5749735"/>
            <a:ext cx="6477000" cy="954107"/>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0000FF"/>
                </a:solidFill>
              </a:rPr>
              <a:t>Was bedeutet es, wenn eine Degeneration als „elastoid/elastotisch“ bezeichnet wird?</a:t>
            </a:r>
            <a:endParaRPr lang="en-US" sz="1400" i="1" dirty="0">
              <a:solidFill>
                <a:schemeClr val="accent1">
                  <a:lumMod val="20000"/>
                  <a:lumOff val="80000"/>
                </a:schemeClr>
              </a:solidFill>
            </a:endParaRPr>
          </a:p>
          <a:p>
            <a:r>
              <a:rPr lang="en-US" sz="1200" dirty="0">
                <a:solidFill>
                  <a:schemeClr val="accent1">
                    <a:lumMod val="20000"/>
                    <a:lumOff val="80000"/>
                  </a:schemeClr>
                </a:solidFill>
              </a:rPr>
              <a:t>Die Kollagenfasern in Pterygium färben sich mit Elastin an (genau wie echtes elastisches Gewebe). Die Fasern reagieren jedoch nicht auf das Enzym Elastase. Somit handelt es sich bei den Fasern nicht um echtes elastisches Gewebe, </a:t>
            </a:r>
            <a:r>
              <a:rPr lang="en-US" sz="1200" dirty="0" err="1">
                <a:solidFill>
                  <a:schemeClr val="accent1">
                    <a:lumMod val="20000"/>
                    <a:lumOff val="80000"/>
                  </a:schemeClr>
                </a:solidFill>
              </a:rPr>
              <a:t>d. h.</a:t>
            </a:r>
            <a:r>
              <a:rPr lang="en-US" sz="1200" dirty="0">
                <a:solidFill>
                  <a:schemeClr val="accent1">
                    <a:lumMod val="20000"/>
                    <a:lumOff val="80000"/>
                  </a:schemeClr>
                </a:solidFill>
              </a:rPr>
              <a:t>, sie sind </a:t>
            </a:r>
            <a:r>
              <a:rPr lang="en-US" sz="1200" i="1" dirty="0" err="1">
                <a:solidFill>
                  <a:schemeClr val="accent1">
                    <a:lumMod val="20000"/>
                    <a:lumOff val="80000"/>
                  </a:schemeClr>
                </a:solidFill>
              </a:rPr>
              <a:t>elastoid </a:t>
            </a:r>
            <a:r>
              <a:rPr lang="en-US" sz="1200" dirty="0">
                <a:solidFill>
                  <a:schemeClr val="accent1">
                    <a:lumMod val="20000"/>
                    <a:lumOff val="80000"/>
                  </a:schemeClr>
                </a:solidFill>
              </a:rPr>
              <a:t>oder </a:t>
            </a:r>
            <a:r>
              <a:rPr lang="en-US" sz="1200" i="1" dirty="0">
                <a:solidFill>
                  <a:schemeClr val="accent1">
                    <a:lumMod val="20000"/>
                    <a:lumOff val="80000"/>
                  </a:schemeClr>
                </a:solidFill>
              </a:rPr>
              <a:t>elastotisch.</a:t>
            </a:r>
            <a:endParaRPr lang="en-US" sz="1400" dirty="0">
              <a:solidFill>
                <a:schemeClr val="accent1">
                  <a:lumMod val="20000"/>
                  <a:lumOff val="80000"/>
                </a:schemeClr>
              </a:solidFill>
            </a:endParaRPr>
          </a:p>
        </p:txBody>
      </p:sp>
      <p:sp>
        <p:nvSpPr>
          <p:cNvPr id="13" name="TextBox 12">
            <a:extLst>
              <a:ext uri="{FF2B5EF4-FFF2-40B4-BE49-F238E27FC236}">
                <a16:creationId xmlns:a16="http://schemas.microsoft.com/office/drawing/2014/main" id="{84C36D20-CB2C-4A9D-A36E-FD2A48BC8AAD}"/>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5" name="Title 4">
            <a:extLst>
              <a:ext uri="{FF2B5EF4-FFF2-40B4-BE49-F238E27FC236}">
                <a16:creationId xmlns:a16="http://schemas.microsoft.com/office/drawing/2014/main" id="{98F9FAE8-26BC-7AD0-EBC6-6181DAB72E48}"/>
              </a:ext>
            </a:extLst>
          </p:cNvPr>
          <p:cNvSpPr>
            <a:spLocks noGrp="1"/>
          </p:cNvSpPr>
          <p:nvPr>
            <p:ph type="title"/>
          </p:nvPr>
        </p:nvSpPr>
        <p:spPr/>
        <p:txBody>
          <a:bodyPr/>
          <a:lstStyle/>
          <a:p>
            <a:endParaRPr lang="en-US"/>
          </a:p>
        </p:txBody>
      </p:sp>
      <p:sp>
        <p:nvSpPr>
          <p:cNvPr id="6" name="TextBox 5">
            <a:extLst>
              <a:ext uri="{FF2B5EF4-FFF2-40B4-BE49-F238E27FC236}">
                <a16:creationId xmlns:a16="http://schemas.microsoft.com/office/drawing/2014/main" id="{A4999AE7-8148-BA99-3F4C-562249A1CB97}"/>
              </a:ext>
            </a:extLst>
          </p:cNvPr>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en-US" sz="1200" i="1" dirty="0">
                <a:solidFill>
                  <a:schemeClr val="bg1">
                    <a:lumMod val="75000"/>
                  </a:schemeClr>
                </a:solidFill>
              </a:rPr>
              <a:t>Mit einem Wort: Was für eine Erkrankung ist ein Pterygium?</a:t>
            </a:r>
          </a:p>
          <a:p>
            <a:r>
              <a:rPr lang="en-US" sz="1200" dirty="0">
                <a:solidFill>
                  <a:schemeClr val="bg1">
                    <a:lumMod val="75000"/>
                  </a:schemeClr>
                </a:solidFill>
              </a:rPr>
              <a:t>Eine Degeneration</a:t>
            </a:r>
          </a:p>
          <a:p>
            <a:endParaRPr lang="en-US" sz="1600" dirty="0">
              <a:solidFill>
                <a:schemeClr val="bg1">
                  <a:lumMod val="75000"/>
                </a:schemeClr>
              </a:solidFill>
            </a:endParaRPr>
          </a:p>
          <a:p>
            <a:r>
              <a:rPr lang="en-US" sz="1200" i="1" dirty="0">
                <a:solidFill>
                  <a:schemeClr val="bg1">
                    <a:lumMod val="75000"/>
                  </a:schemeClr>
                </a:solidFill>
              </a:rPr>
              <a:t>Um es mit einem Wort zu sagen: Um welche Art von Degeneration handelt es sich?</a:t>
            </a:r>
          </a:p>
          <a:p>
            <a:r>
              <a:rPr lang="en-US" sz="1200" dirty="0">
                <a:solidFill>
                  <a:schemeClr val="bg1">
                    <a:lumMod val="75000"/>
                  </a:schemeClr>
                </a:solidFill>
              </a:rPr>
              <a:t>Eine </a:t>
            </a:r>
            <a:r>
              <a:rPr lang="en-US" sz="1200" dirty="0" err="1">
                <a:solidFill>
                  <a:schemeClr val="bg1">
                    <a:lumMod val="75000"/>
                  </a:schemeClr>
                </a:solidFill>
              </a:rPr>
              <a:t>fibrovaskuläre </a:t>
            </a:r>
            <a:r>
              <a:rPr lang="en-US" sz="1200" dirty="0">
                <a:solidFill>
                  <a:schemeClr val="bg1">
                    <a:lumMod val="75000"/>
                  </a:schemeClr>
                </a:solidFill>
              </a:rPr>
              <a:t>Degeneration</a:t>
            </a:r>
          </a:p>
          <a:p>
            <a:endParaRPr lang="en-US" sz="1600" dirty="0">
              <a:solidFill>
                <a:schemeClr val="bg1">
                  <a:lumMod val="75000"/>
                </a:schemeClr>
              </a:solidFill>
            </a:endParaRPr>
          </a:p>
          <a:p>
            <a:r>
              <a:rPr lang="en-US" sz="1200" i="1" dirty="0">
                <a:solidFill>
                  <a:schemeClr val="bg1">
                    <a:lumMod val="75000"/>
                  </a:schemeClr>
                </a:solidFill>
              </a:rPr>
              <a:t>Mit einem Wort: Um welche Art von </a:t>
            </a:r>
            <a:r>
              <a:rPr lang="en-US" sz="1200" i="1" dirty="0" err="1">
                <a:solidFill>
                  <a:schemeClr val="bg1">
                    <a:lumMod val="75000"/>
                  </a:schemeClr>
                </a:solidFill>
              </a:rPr>
              <a:t>fibrovaskulärer </a:t>
            </a:r>
            <a:r>
              <a:rPr lang="en-US" sz="1200" i="1" dirty="0">
                <a:solidFill>
                  <a:schemeClr val="bg1">
                    <a:lumMod val="75000"/>
                  </a:schemeClr>
                </a:solidFill>
              </a:rPr>
              <a:t>Degeneration handelt es sich?</a:t>
            </a:r>
          </a:p>
          <a:p>
            <a:r>
              <a:rPr lang="en-US" sz="1200" dirty="0">
                <a:solidFill>
                  <a:schemeClr val="bg1">
                    <a:lumMod val="75000"/>
                  </a:schemeClr>
                </a:solidFill>
              </a:rPr>
              <a:t>Eine </a:t>
            </a:r>
            <a:r>
              <a:rPr lang="en-US" sz="1200" b="1" dirty="0" err="1">
                <a:solidFill>
                  <a:srgbClr val="0000FF"/>
                </a:solidFill>
              </a:rPr>
              <a:t>elastoide </a:t>
            </a:r>
            <a:r>
              <a:rPr lang="en-US" sz="1200" b="1" dirty="0">
                <a:solidFill>
                  <a:srgbClr val="0000FF"/>
                </a:solidFill>
              </a:rPr>
              <a:t>(auch als </a:t>
            </a:r>
            <a:r>
              <a:rPr lang="en-US" sz="1200" b="1" i="1" dirty="0" err="1">
                <a:solidFill>
                  <a:srgbClr val="0000FF"/>
                </a:solidFill>
              </a:rPr>
              <a:t>elastoische</a:t>
            </a:r>
            <a:r>
              <a:rPr lang="en-US" sz="1200" b="1" dirty="0">
                <a:solidFill>
                  <a:srgbClr val="0000FF"/>
                </a:solidFill>
              </a:rPr>
              <a:t> bezeichnete) </a:t>
            </a:r>
            <a:r>
              <a:rPr lang="en-US" sz="1200" dirty="0">
                <a:solidFill>
                  <a:schemeClr val="bg1">
                    <a:lumMod val="75000"/>
                  </a:schemeClr>
                </a:solidFill>
              </a:rPr>
              <a:t>fibrovaskuläre Degeneration</a:t>
            </a:r>
          </a:p>
        </p:txBody>
      </p:sp>
      <p:sp>
        <p:nvSpPr>
          <p:cNvPr id="4" name="Oval 3">
            <a:extLst>
              <a:ext uri="{FF2B5EF4-FFF2-40B4-BE49-F238E27FC236}">
                <a16:creationId xmlns:a16="http://schemas.microsoft.com/office/drawing/2014/main" id="{1CBC93E7-9C54-471B-95C5-4DFB2E23B617}"/>
              </a:ext>
            </a:extLst>
          </p:cNvPr>
          <p:cNvSpPr/>
          <p:nvPr/>
        </p:nvSpPr>
        <p:spPr>
          <a:xfrm>
            <a:off x="1105616" y="2160856"/>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9644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349F1-06F2-4EAD-526A-C98EAE68E9FD}"/>
            </a:ext>
          </a:extLst>
        </p:cNvPr>
        <p:cNvGrpSpPr/>
        <p:nvPr/>
      </p:nvGrpSpPr>
      <p:grpSpPr>
        <a:xfrm>
          <a:off x="0" y="0"/>
          <a:ext cx="0" cy="0"/>
          <a:chOff x="0" y="0"/>
          <a:chExt cx="0" cy="0"/>
        </a:xfrm>
      </p:grpSpPr>
      <p:sp>
        <p:nvSpPr>
          <p:cNvPr id="30722" name="Rectangle 2">
            <a:extLst>
              <a:ext uri="{FF2B5EF4-FFF2-40B4-BE49-F238E27FC236}">
                <a16:creationId xmlns:a16="http://schemas.microsoft.com/office/drawing/2014/main" id="{6FF21F3E-B46E-34A6-A151-24831CD61318}"/>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BF509204-C010-57F3-8AD9-956FE04C93D1}"/>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9E87D861-AB11-619F-5DFE-16804278618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36</a:t>
            </a:fld>
            <a:endParaRPr lang="en-US" altLang="en-US" sz="1000"/>
          </a:p>
        </p:txBody>
      </p:sp>
      <p:sp>
        <p:nvSpPr>
          <p:cNvPr id="10" name="TextBox 9">
            <a:extLst>
              <a:ext uri="{FF2B5EF4-FFF2-40B4-BE49-F238E27FC236}">
                <a16:creationId xmlns:a16="http://schemas.microsoft.com/office/drawing/2014/main" id="{B3A892EE-E083-EDE0-DC02-D0755C72753B}"/>
              </a:ext>
            </a:extLst>
          </p:cNvPr>
          <p:cNvSpPr txBox="1"/>
          <p:nvPr/>
        </p:nvSpPr>
        <p:spPr>
          <a:xfrm>
            <a:off x="152400" y="5749735"/>
            <a:ext cx="6477000" cy="954107"/>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0000FF"/>
                </a:solidFill>
              </a:rPr>
              <a:t>Was bedeutet es, wenn eine Degeneration als „elastoid/elastotisch“ bezeichnet wird?</a:t>
            </a:r>
          </a:p>
          <a:p>
            <a:r>
              <a:rPr lang="en-US" sz="1200" dirty="0">
                <a:solidFill>
                  <a:srgbClr val="0000FF"/>
                </a:solidFill>
              </a:rPr>
              <a:t>Die Kollagenfasern in Pterygium färben sich mit Elastin an (genau wie echtes elastisches Gewebe). </a:t>
            </a:r>
            <a:r>
              <a:rPr lang="en-US" sz="1200" dirty="0">
                <a:solidFill>
                  <a:schemeClr val="accent1">
                    <a:lumMod val="20000"/>
                    <a:lumOff val="80000"/>
                  </a:schemeClr>
                </a:solidFill>
              </a:rPr>
              <a:t>Die Fasern reagieren jedoch nicht auf das Enzym Elastase, was bedeutet, dass es sich nicht um </a:t>
            </a:r>
            <a:r>
              <a:rPr lang="en-US" sz="1200" b="1" dirty="0">
                <a:solidFill>
                  <a:schemeClr val="accent1">
                    <a:lumMod val="20000"/>
                    <a:lumOff val="80000"/>
                  </a:schemeClr>
                </a:solidFill>
              </a:rPr>
              <a:t>echtes </a:t>
            </a:r>
            <a:r>
              <a:rPr lang="en-US" sz="1200" dirty="0">
                <a:solidFill>
                  <a:schemeClr val="accent1">
                    <a:lumMod val="20000"/>
                    <a:lumOff val="80000"/>
                  </a:schemeClr>
                </a:solidFill>
              </a:rPr>
              <a:t>elastisches Gewebe handelt; </a:t>
            </a:r>
            <a:r>
              <a:rPr lang="en-US" sz="1200" dirty="0" err="1">
                <a:solidFill>
                  <a:schemeClr val="accent1">
                    <a:lumMod val="20000"/>
                    <a:lumOff val="80000"/>
                  </a:schemeClr>
                </a:solidFill>
              </a:rPr>
              <a:t>d. h.</a:t>
            </a:r>
            <a:r>
              <a:rPr lang="en-US" sz="1200" dirty="0">
                <a:solidFill>
                  <a:schemeClr val="accent1">
                    <a:lumMod val="20000"/>
                    <a:lumOff val="80000"/>
                  </a:schemeClr>
                </a:solidFill>
              </a:rPr>
              <a:t>, sie sind </a:t>
            </a:r>
            <a:r>
              <a:rPr lang="en-US" sz="1200" i="1" dirty="0" err="1">
                <a:solidFill>
                  <a:schemeClr val="accent1">
                    <a:lumMod val="20000"/>
                    <a:lumOff val="80000"/>
                  </a:schemeClr>
                </a:solidFill>
              </a:rPr>
              <a:t>elastoid </a:t>
            </a:r>
            <a:r>
              <a:rPr lang="en-US" sz="1200" dirty="0">
                <a:solidFill>
                  <a:schemeClr val="accent1">
                    <a:lumMod val="20000"/>
                    <a:lumOff val="80000"/>
                  </a:schemeClr>
                </a:solidFill>
              </a:rPr>
              <a:t>oder </a:t>
            </a:r>
            <a:r>
              <a:rPr lang="en-US" sz="1200" i="1" dirty="0">
                <a:solidFill>
                  <a:schemeClr val="accent1">
                    <a:lumMod val="20000"/>
                    <a:lumOff val="80000"/>
                  </a:schemeClr>
                </a:solidFill>
              </a:rPr>
              <a:t>elastotisch.</a:t>
            </a:r>
            <a:endParaRPr lang="en-US" sz="1400" dirty="0">
              <a:solidFill>
                <a:schemeClr val="accent1">
                  <a:lumMod val="20000"/>
                  <a:lumOff val="80000"/>
                </a:schemeClr>
              </a:solidFill>
            </a:endParaRPr>
          </a:p>
        </p:txBody>
      </p:sp>
      <p:sp>
        <p:nvSpPr>
          <p:cNvPr id="12" name="TextBox 11">
            <a:extLst>
              <a:ext uri="{FF2B5EF4-FFF2-40B4-BE49-F238E27FC236}">
                <a16:creationId xmlns:a16="http://schemas.microsoft.com/office/drawing/2014/main" id="{E1459B81-7542-2163-92F3-63116E870CE5}"/>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im Zusammenhang mit…</a:t>
            </a:r>
          </a:p>
        </p:txBody>
      </p:sp>
      <p:sp>
        <p:nvSpPr>
          <p:cNvPr id="13" name="TextBox 12">
            <a:extLst>
              <a:ext uri="{FF2B5EF4-FFF2-40B4-BE49-F238E27FC236}">
                <a16:creationId xmlns:a16="http://schemas.microsoft.com/office/drawing/2014/main" id="{407118E2-8F39-3B55-FA40-7498C1CB5178}"/>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5" name="Title 4">
            <a:extLst>
              <a:ext uri="{FF2B5EF4-FFF2-40B4-BE49-F238E27FC236}">
                <a16:creationId xmlns:a16="http://schemas.microsoft.com/office/drawing/2014/main" id="{392349A1-03F3-9376-7776-CCD4A0998FB3}"/>
              </a:ext>
            </a:extLst>
          </p:cNvPr>
          <p:cNvSpPr>
            <a:spLocks noGrp="1"/>
          </p:cNvSpPr>
          <p:nvPr>
            <p:ph type="title"/>
          </p:nvPr>
        </p:nvSpPr>
        <p:spPr/>
        <p:txBody>
          <a:bodyPr/>
          <a:lstStyle/>
          <a:p>
            <a:endParaRPr lang="en-US"/>
          </a:p>
        </p:txBody>
      </p:sp>
      <p:sp>
        <p:nvSpPr>
          <p:cNvPr id="6" name="TextBox 5">
            <a:extLst>
              <a:ext uri="{FF2B5EF4-FFF2-40B4-BE49-F238E27FC236}">
                <a16:creationId xmlns:a16="http://schemas.microsoft.com/office/drawing/2014/main" id="{6B098F11-A10D-0CCF-D845-3C153D484A1F}"/>
              </a:ext>
            </a:extLst>
          </p:cNvPr>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en-US" sz="1200" i="1" dirty="0">
                <a:solidFill>
                  <a:schemeClr val="bg1">
                    <a:lumMod val="75000"/>
                  </a:schemeClr>
                </a:solidFill>
              </a:rPr>
              <a:t>Mit einem Wort: Was für eine Erkrankung ist ein Pterygium?</a:t>
            </a:r>
          </a:p>
          <a:p>
            <a:r>
              <a:rPr lang="en-US" sz="1200" dirty="0">
                <a:solidFill>
                  <a:schemeClr val="bg1">
                    <a:lumMod val="75000"/>
                  </a:schemeClr>
                </a:solidFill>
              </a:rPr>
              <a:t>Eine Degeneration</a:t>
            </a:r>
          </a:p>
          <a:p>
            <a:endParaRPr lang="en-US" sz="1600" dirty="0">
              <a:solidFill>
                <a:schemeClr val="bg1">
                  <a:lumMod val="75000"/>
                </a:schemeClr>
              </a:solidFill>
            </a:endParaRPr>
          </a:p>
          <a:p>
            <a:r>
              <a:rPr lang="en-US" sz="1200" i="1" dirty="0">
                <a:solidFill>
                  <a:schemeClr val="bg1">
                    <a:lumMod val="75000"/>
                  </a:schemeClr>
                </a:solidFill>
              </a:rPr>
              <a:t>Um es mit einem Wort zu sagen: Um welche Art von Degeneration handelt es sich?</a:t>
            </a:r>
          </a:p>
          <a:p>
            <a:r>
              <a:rPr lang="en-US" sz="1200" dirty="0">
                <a:solidFill>
                  <a:schemeClr val="bg1">
                    <a:lumMod val="75000"/>
                  </a:schemeClr>
                </a:solidFill>
              </a:rPr>
              <a:t>Eine </a:t>
            </a:r>
            <a:r>
              <a:rPr lang="en-US" sz="1200" dirty="0" err="1">
                <a:solidFill>
                  <a:schemeClr val="bg1">
                    <a:lumMod val="75000"/>
                  </a:schemeClr>
                </a:solidFill>
              </a:rPr>
              <a:t>fibrovaskuläre </a:t>
            </a:r>
            <a:r>
              <a:rPr lang="en-US" sz="1200" dirty="0">
                <a:solidFill>
                  <a:schemeClr val="bg1">
                    <a:lumMod val="75000"/>
                  </a:schemeClr>
                </a:solidFill>
              </a:rPr>
              <a:t>Degeneration</a:t>
            </a:r>
          </a:p>
          <a:p>
            <a:endParaRPr lang="en-US" sz="1600" dirty="0">
              <a:solidFill>
                <a:schemeClr val="bg1">
                  <a:lumMod val="75000"/>
                </a:schemeClr>
              </a:solidFill>
            </a:endParaRPr>
          </a:p>
          <a:p>
            <a:r>
              <a:rPr lang="en-US" sz="1200" i="1" dirty="0">
                <a:solidFill>
                  <a:schemeClr val="bg1">
                    <a:lumMod val="75000"/>
                  </a:schemeClr>
                </a:solidFill>
              </a:rPr>
              <a:t>Mit einem Wort: Um welche Art von </a:t>
            </a:r>
            <a:r>
              <a:rPr lang="en-US" sz="1200" i="1" dirty="0" err="1">
                <a:solidFill>
                  <a:schemeClr val="bg1">
                    <a:lumMod val="75000"/>
                  </a:schemeClr>
                </a:solidFill>
              </a:rPr>
              <a:t>fibrovaskulärer </a:t>
            </a:r>
            <a:r>
              <a:rPr lang="en-US" sz="1200" i="1" dirty="0">
                <a:solidFill>
                  <a:schemeClr val="bg1">
                    <a:lumMod val="75000"/>
                  </a:schemeClr>
                </a:solidFill>
              </a:rPr>
              <a:t>Degeneration handelt es sich?</a:t>
            </a:r>
          </a:p>
          <a:p>
            <a:r>
              <a:rPr lang="en-US" sz="1200" dirty="0">
                <a:solidFill>
                  <a:schemeClr val="bg1">
                    <a:lumMod val="75000"/>
                  </a:schemeClr>
                </a:solidFill>
              </a:rPr>
              <a:t>Eine </a:t>
            </a:r>
            <a:r>
              <a:rPr lang="en-US" sz="1200" b="1" dirty="0" err="1">
                <a:solidFill>
                  <a:srgbClr val="0000FF"/>
                </a:solidFill>
              </a:rPr>
              <a:t>elastoide </a:t>
            </a:r>
            <a:r>
              <a:rPr lang="en-US" sz="1200" b="1" dirty="0">
                <a:solidFill>
                  <a:srgbClr val="0000FF"/>
                </a:solidFill>
              </a:rPr>
              <a:t>(auch als </a:t>
            </a:r>
            <a:r>
              <a:rPr lang="en-US" sz="1200" b="1" i="1" dirty="0" err="1">
                <a:solidFill>
                  <a:srgbClr val="0000FF"/>
                </a:solidFill>
              </a:rPr>
              <a:t>elastoische</a:t>
            </a:r>
            <a:r>
              <a:rPr lang="en-US" sz="1200" b="1" dirty="0">
                <a:solidFill>
                  <a:srgbClr val="0000FF"/>
                </a:solidFill>
              </a:rPr>
              <a:t> bezeichnete) </a:t>
            </a:r>
            <a:r>
              <a:rPr lang="en-US" sz="1200" dirty="0">
                <a:solidFill>
                  <a:schemeClr val="bg1">
                    <a:lumMod val="75000"/>
                  </a:schemeClr>
                </a:solidFill>
              </a:rPr>
              <a:t>fibrovaskuläre Degeneration</a:t>
            </a:r>
          </a:p>
        </p:txBody>
      </p:sp>
      <p:sp>
        <p:nvSpPr>
          <p:cNvPr id="4" name="Oval 3">
            <a:extLst>
              <a:ext uri="{FF2B5EF4-FFF2-40B4-BE49-F238E27FC236}">
                <a16:creationId xmlns:a16="http://schemas.microsoft.com/office/drawing/2014/main" id="{60842D33-9E32-FD99-1B5B-4218A75026C5}"/>
              </a:ext>
            </a:extLst>
          </p:cNvPr>
          <p:cNvSpPr/>
          <p:nvPr/>
        </p:nvSpPr>
        <p:spPr>
          <a:xfrm>
            <a:off x="1219200" y="2184263"/>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22B23A3-C63D-9041-D1E1-36B8AF1A1371}"/>
              </a:ext>
            </a:extLst>
          </p:cNvPr>
          <p:cNvSpPr txBox="1"/>
          <p:nvPr/>
        </p:nvSpPr>
        <p:spPr>
          <a:xfrm>
            <a:off x="1904982" y="6378361"/>
            <a:ext cx="2255746" cy="276999"/>
          </a:xfrm>
          <a:prstGeom prst="rect">
            <a:avLst/>
          </a:prstGeom>
          <a:noFill/>
        </p:spPr>
        <p:txBody>
          <a:bodyPr wrap="square" lIns="25400" tIns="12700" rIns="25400" bIns="12700" rtlCol="0">
            <a:spAutoFit/>
          </a:bodyPr>
          <a:lstStyle/>
          <a:p>
            <a:r>
              <a:rPr lang="en-US" sz="1200" i="1" dirty="0"/>
              <a:t>(Noch keine Frage – bitte weitermachen)</a:t>
            </a:r>
          </a:p>
        </p:txBody>
      </p:sp>
    </p:spTree>
    <p:extLst>
      <p:ext uri="{BB962C8B-B14F-4D97-AF65-F5344CB8AC3E}">
        <p14:creationId xmlns:p14="http://schemas.microsoft.com/office/powerpoint/2010/main" val="2992188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FCA52-0117-821A-D24D-571646693A96}"/>
            </a:ext>
          </a:extLst>
        </p:cNvPr>
        <p:cNvGrpSpPr/>
        <p:nvPr/>
      </p:nvGrpSpPr>
      <p:grpSpPr>
        <a:xfrm>
          <a:off x="0" y="0"/>
          <a:ext cx="0" cy="0"/>
          <a:chOff x="0" y="0"/>
          <a:chExt cx="0" cy="0"/>
        </a:xfrm>
      </p:grpSpPr>
      <p:sp>
        <p:nvSpPr>
          <p:cNvPr id="30722" name="Rectangle 2">
            <a:extLst>
              <a:ext uri="{FF2B5EF4-FFF2-40B4-BE49-F238E27FC236}">
                <a16:creationId xmlns:a16="http://schemas.microsoft.com/office/drawing/2014/main" id="{20CD7F35-A929-3F4A-EF68-73D2BD3D8016}"/>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CE4A39D-1067-887F-449D-5B5A059C669B}"/>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EE4E42E5-69B8-2015-D860-BF4F439E79CE}"/>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37</a:t>
            </a:fld>
            <a:endParaRPr lang="en-US" altLang="en-US" sz="1000"/>
          </a:p>
        </p:txBody>
      </p:sp>
      <p:sp>
        <p:nvSpPr>
          <p:cNvPr id="10" name="TextBox 9">
            <a:extLst>
              <a:ext uri="{FF2B5EF4-FFF2-40B4-BE49-F238E27FC236}">
                <a16:creationId xmlns:a16="http://schemas.microsoft.com/office/drawing/2014/main" id="{0C49F4EB-7327-801A-9581-787F04AF8C73}"/>
              </a:ext>
            </a:extLst>
          </p:cNvPr>
          <p:cNvSpPr txBox="1"/>
          <p:nvPr/>
        </p:nvSpPr>
        <p:spPr>
          <a:xfrm>
            <a:off x="152400" y="5749735"/>
            <a:ext cx="6477000" cy="954107"/>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0000FF"/>
                </a:solidFill>
              </a:rPr>
              <a:t>Was bedeutet es, wenn eine Degeneration als „elastoid/elastotisch“ bezeichnet wird?</a:t>
            </a:r>
          </a:p>
          <a:p>
            <a:r>
              <a:rPr lang="en-US" sz="1200" dirty="0">
                <a:solidFill>
                  <a:srgbClr val="0000FF"/>
                </a:solidFill>
              </a:rPr>
              <a:t>Die Kollagenfasern in Pterygium färben sich mit Elastin an (genau wie echtes elastisches Gewebe). </a:t>
            </a:r>
            <a:r>
              <a:rPr lang="en-US" sz="1200" dirty="0"/>
              <a:t>Die Fasern reagieren jedoch nicht auf das Enzym Elastase, was bedeutet, dass es sich nicht um </a:t>
            </a:r>
            <a:r>
              <a:rPr lang="en-US" sz="1200" b="1" dirty="0"/>
              <a:t>echtes </a:t>
            </a:r>
            <a:r>
              <a:rPr lang="en-US" sz="1200" dirty="0"/>
              <a:t>elastisches Gewebe handelt; </a:t>
            </a:r>
            <a:r>
              <a:rPr lang="en-US" sz="1200" dirty="0" err="1"/>
              <a:t>d. h.</a:t>
            </a:r>
            <a:r>
              <a:rPr lang="en-US" sz="1200" dirty="0"/>
              <a:t>, sie sind </a:t>
            </a:r>
            <a:r>
              <a:rPr lang="en-US" sz="1200" i="1" dirty="0" err="1"/>
              <a:t>elastoid </a:t>
            </a:r>
            <a:r>
              <a:rPr lang="en-US" sz="1200" dirty="0"/>
              <a:t>oder </a:t>
            </a:r>
            <a:r>
              <a:rPr lang="en-US" sz="1200" i="1" dirty="0"/>
              <a:t>elastotisch.</a:t>
            </a:r>
            <a:endParaRPr lang="en-US" sz="1400" dirty="0"/>
          </a:p>
        </p:txBody>
      </p:sp>
      <p:sp>
        <p:nvSpPr>
          <p:cNvPr id="3" name="Rectangle 2">
            <a:extLst>
              <a:ext uri="{FF2B5EF4-FFF2-40B4-BE49-F238E27FC236}">
                <a16:creationId xmlns:a16="http://schemas.microsoft.com/office/drawing/2014/main" id="{75B62707-921B-CDBD-7468-8A186192EDA8}"/>
              </a:ext>
            </a:extLst>
          </p:cNvPr>
          <p:cNvSpPr/>
          <p:nvPr/>
        </p:nvSpPr>
        <p:spPr>
          <a:xfrm>
            <a:off x="1105616" y="6341184"/>
            <a:ext cx="1866184" cy="1358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AF3D1DD-DF07-7A43-523E-274C5C039EC4}"/>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im Zusammenhang mit…</a:t>
            </a:r>
          </a:p>
        </p:txBody>
      </p:sp>
      <p:sp>
        <p:nvSpPr>
          <p:cNvPr id="13" name="TextBox 12">
            <a:extLst>
              <a:ext uri="{FF2B5EF4-FFF2-40B4-BE49-F238E27FC236}">
                <a16:creationId xmlns:a16="http://schemas.microsoft.com/office/drawing/2014/main" id="{F7188076-A519-EBF1-E0AD-A9892C1248B0}"/>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5" name="Title 4">
            <a:extLst>
              <a:ext uri="{FF2B5EF4-FFF2-40B4-BE49-F238E27FC236}">
                <a16:creationId xmlns:a16="http://schemas.microsoft.com/office/drawing/2014/main" id="{D282B313-2D42-BB13-4010-305C3CA3AA5B}"/>
              </a:ext>
            </a:extLst>
          </p:cNvPr>
          <p:cNvSpPr>
            <a:spLocks noGrp="1"/>
          </p:cNvSpPr>
          <p:nvPr>
            <p:ph type="title"/>
          </p:nvPr>
        </p:nvSpPr>
        <p:spPr/>
        <p:txBody>
          <a:bodyPr/>
          <a:lstStyle/>
          <a:p>
            <a:endParaRPr lang="en-US"/>
          </a:p>
        </p:txBody>
      </p:sp>
      <p:sp>
        <p:nvSpPr>
          <p:cNvPr id="6" name="TextBox 5">
            <a:extLst>
              <a:ext uri="{FF2B5EF4-FFF2-40B4-BE49-F238E27FC236}">
                <a16:creationId xmlns:a16="http://schemas.microsoft.com/office/drawing/2014/main" id="{BAA54B01-747E-18F5-7994-0A39D84B02C0}"/>
              </a:ext>
            </a:extLst>
          </p:cNvPr>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en-US" sz="1200" i="1" dirty="0">
                <a:solidFill>
                  <a:schemeClr val="bg1">
                    <a:lumMod val="75000"/>
                  </a:schemeClr>
                </a:solidFill>
              </a:rPr>
              <a:t>Mit einem Wort: Was für eine Erkrankung ist ein Pterygium?</a:t>
            </a:r>
          </a:p>
          <a:p>
            <a:r>
              <a:rPr lang="en-US" sz="1200" dirty="0">
                <a:solidFill>
                  <a:schemeClr val="bg1">
                    <a:lumMod val="75000"/>
                  </a:schemeClr>
                </a:solidFill>
              </a:rPr>
              <a:t>Eine Degeneration</a:t>
            </a:r>
          </a:p>
          <a:p>
            <a:endParaRPr lang="en-US" sz="1600" dirty="0">
              <a:solidFill>
                <a:schemeClr val="bg1">
                  <a:lumMod val="75000"/>
                </a:schemeClr>
              </a:solidFill>
            </a:endParaRPr>
          </a:p>
          <a:p>
            <a:r>
              <a:rPr lang="en-US" sz="1200" i="1" dirty="0">
                <a:solidFill>
                  <a:schemeClr val="bg1">
                    <a:lumMod val="75000"/>
                  </a:schemeClr>
                </a:solidFill>
              </a:rPr>
              <a:t>Um es mit einem Wort zu sagen: Um welche Art von Degeneration handelt es sich?</a:t>
            </a:r>
          </a:p>
          <a:p>
            <a:r>
              <a:rPr lang="en-US" sz="1200" dirty="0">
                <a:solidFill>
                  <a:schemeClr val="bg1">
                    <a:lumMod val="75000"/>
                  </a:schemeClr>
                </a:solidFill>
              </a:rPr>
              <a:t>Eine </a:t>
            </a:r>
            <a:r>
              <a:rPr lang="en-US" sz="1200" dirty="0" err="1">
                <a:solidFill>
                  <a:schemeClr val="bg1">
                    <a:lumMod val="75000"/>
                  </a:schemeClr>
                </a:solidFill>
              </a:rPr>
              <a:t>fibrovaskuläre </a:t>
            </a:r>
            <a:r>
              <a:rPr lang="en-US" sz="1200" dirty="0">
                <a:solidFill>
                  <a:schemeClr val="bg1">
                    <a:lumMod val="75000"/>
                  </a:schemeClr>
                </a:solidFill>
              </a:rPr>
              <a:t>Degeneration</a:t>
            </a:r>
          </a:p>
          <a:p>
            <a:endParaRPr lang="en-US" sz="1600" dirty="0">
              <a:solidFill>
                <a:schemeClr val="bg1">
                  <a:lumMod val="75000"/>
                </a:schemeClr>
              </a:solidFill>
            </a:endParaRPr>
          </a:p>
          <a:p>
            <a:r>
              <a:rPr lang="en-US" sz="1200" i="1" dirty="0">
                <a:solidFill>
                  <a:schemeClr val="bg1">
                    <a:lumMod val="75000"/>
                  </a:schemeClr>
                </a:solidFill>
              </a:rPr>
              <a:t>Mit einem Wort: Um welche Art von </a:t>
            </a:r>
            <a:r>
              <a:rPr lang="en-US" sz="1200" i="1" dirty="0" err="1">
                <a:solidFill>
                  <a:schemeClr val="bg1">
                    <a:lumMod val="75000"/>
                  </a:schemeClr>
                </a:solidFill>
              </a:rPr>
              <a:t>fibrovaskulärer </a:t>
            </a:r>
            <a:r>
              <a:rPr lang="en-US" sz="1200" i="1" dirty="0">
                <a:solidFill>
                  <a:schemeClr val="bg1">
                    <a:lumMod val="75000"/>
                  </a:schemeClr>
                </a:solidFill>
              </a:rPr>
              <a:t>Degeneration handelt es sich?</a:t>
            </a:r>
          </a:p>
          <a:p>
            <a:r>
              <a:rPr lang="en-US" sz="1200" dirty="0">
                <a:solidFill>
                  <a:schemeClr val="bg1">
                    <a:lumMod val="75000"/>
                  </a:schemeClr>
                </a:solidFill>
              </a:rPr>
              <a:t>Eine </a:t>
            </a:r>
            <a:r>
              <a:rPr lang="en-US" sz="1200" b="1" dirty="0" err="1">
                <a:solidFill>
                  <a:srgbClr val="0000FF"/>
                </a:solidFill>
              </a:rPr>
              <a:t>elastoide </a:t>
            </a:r>
            <a:r>
              <a:rPr lang="en-US" sz="1200" b="1" dirty="0">
                <a:solidFill>
                  <a:srgbClr val="0000FF"/>
                </a:solidFill>
              </a:rPr>
              <a:t>(auch als </a:t>
            </a:r>
            <a:r>
              <a:rPr lang="en-US" sz="1200" b="1" i="1" dirty="0" err="1">
                <a:solidFill>
                  <a:srgbClr val="0000FF"/>
                </a:solidFill>
              </a:rPr>
              <a:t>elastoische</a:t>
            </a:r>
            <a:r>
              <a:rPr lang="en-US" sz="1200" b="1" dirty="0">
                <a:solidFill>
                  <a:srgbClr val="0000FF"/>
                </a:solidFill>
              </a:rPr>
              <a:t> bezeichnete) </a:t>
            </a:r>
            <a:r>
              <a:rPr lang="en-US" sz="1200" dirty="0">
                <a:solidFill>
                  <a:schemeClr val="bg1">
                    <a:lumMod val="75000"/>
                  </a:schemeClr>
                </a:solidFill>
              </a:rPr>
              <a:t>fibrovaskuläre Degeneration</a:t>
            </a:r>
          </a:p>
        </p:txBody>
      </p:sp>
      <p:sp>
        <p:nvSpPr>
          <p:cNvPr id="4" name="Oval 3">
            <a:extLst>
              <a:ext uri="{FF2B5EF4-FFF2-40B4-BE49-F238E27FC236}">
                <a16:creationId xmlns:a16="http://schemas.microsoft.com/office/drawing/2014/main" id="{B45886D1-1843-E08F-FE78-9A14286A213C}"/>
              </a:ext>
            </a:extLst>
          </p:cNvPr>
          <p:cNvSpPr/>
          <p:nvPr/>
        </p:nvSpPr>
        <p:spPr>
          <a:xfrm>
            <a:off x="1105616" y="2093547"/>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71152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F48E0-23B6-4DCE-5D68-BF5C2335BF2B}"/>
            </a:ext>
          </a:extLst>
        </p:cNvPr>
        <p:cNvGrpSpPr/>
        <p:nvPr/>
      </p:nvGrpSpPr>
      <p:grpSpPr>
        <a:xfrm>
          <a:off x="0" y="0"/>
          <a:ext cx="0" cy="0"/>
          <a:chOff x="0" y="0"/>
          <a:chExt cx="0" cy="0"/>
        </a:xfrm>
      </p:grpSpPr>
      <p:sp>
        <p:nvSpPr>
          <p:cNvPr id="30722" name="Rectangle 2">
            <a:extLst>
              <a:ext uri="{FF2B5EF4-FFF2-40B4-BE49-F238E27FC236}">
                <a16:creationId xmlns:a16="http://schemas.microsoft.com/office/drawing/2014/main" id="{B624AB11-E865-D793-258F-8077EAF938E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2C9BD431-CF9D-503C-866B-82F6C453E4AF}"/>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5683AD-7D89-4472-8C8B-5F6139C36852}"/>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38</a:t>
            </a:fld>
            <a:endParaRPr lang="en-US" altLang="en-US" sz="1000"/>
          </a:p>
        </p:txBody>
      </p:sp>
      <p:sp>
        <p:nvSpPr>
          <p:cNvPr id="10" name="TextBox 9">
            <a:extLst>
              <a:ext uri="{FF2B5EF4-FFF2-40B4-BE49-F238E27FC236}">
                <a16:creationId xmlns:a16="http://schemas.microsoft.com/office/drawing/2014/main" id="{AEE8B03D-6DA8-A95F-64B7-BBAAF10B6966}"/>
              </a:ext>
            </a:extLst>
          </p:cNvPr>
          <p:cNvSpPr txBox="1"/>
          <p:nvPr/>
        </p:nvSpPr>
        <p:spPr>
          <a:xfrm>
            <a:off x="152400" y="5749735"/>
            <a:ext cx="6477000" cy="954107"/>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rgbClr val="0000FF"/>
                </a:solidFill>
              </a:rPr>
              <a:t>Was bedeutet es, wenn eine Degeneration als „elastoid/elastotisch“ bezeichnet wird?</a:t>
            </a:r>
          </a:p>
          <a:p>
            <a:r>
              <a:rPr lang="en-US" sz="1200" dirty="0">
                <a:solidFill>
                  <a:srgbClr val="0000FF"/>
                </a:solidFill>
              </a:rPr>
              <a:t>Die Kollagenfasern in Pterygium färben sich mit Elastin an (genau wie echtes elastisches Gewebe). </a:t>
            </a:r>
            <a:r>
              <a:rPr lang="en-US" sz="1200" dirty="0"/>
              <a:t>Die Fasern reagieren jedoch nicht auf das Enzym Elastase, was bedeutet, dass es sich nicht um </a:t>
            </a:r>
            <a:r>
              <a:rPr lang="en-US" sz="1200" b="1" dirty="0"/>
              <a:t>echtes </a:t>
            </a:r>
            <a:r>
              <a:rPr lang="en-US" sz="1200" dirty="0"/>
              <a:t>elastisches Gewebe handelt; </a:t>
            </a:r>
            <a:r>
              <a:rPr lang="en-US" sz="1200" dirty="0" err="1"/>
              <a:t>d. h.</a:t>
            </a:r>
            <a:r>
              <a:rPr lang="en-US" sz="1200" dirty="0"/>
              <a:t>, sie sind </a:t>
            </a:r>
            <a:r>
              <a:rPr lang="en-US" sz="1200" i="1" dirty="0" err="1"/>
              <a:t>elastoid </a:t>
            </a:r>
            <a:r>
              <a:rPr lang="en-US" sz="1200" dirty="0"/>
              <a:t>oder </a:t>
            </a:r>
            <a:r>
              <a:rPr lang="en-US" sz="1200" i="1" dirty="0"/>
              <a:t>elastotisch.</a:t>
            </a:r>
            <a:endParaRPr lang="en-US" sz="1400" dirty="0"/>
          </a:p>
        </p:txBody>
      </p:sp>
      <p:sp>
        <p:nvSpPr>
          <p:cNvPr id="12" name="TextBox 11">
            <a:extLst>
              <a:ext uri="{FF2B5EF4-FFF2-40B4-BE49-F238E27FC236}">
                <a16:creationId xmlns:a16="http://schemas.microsoft.com/office/drawing/2014/main" id="{D968F2ED-B327-6471-FD0B-42B2836E183D}"/>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im Zusammenhang mit…</a:t>
            </a:r>
          </a:p>
        </p:txBody>
      </p:sp>
      <p:sp>
        <p:nvSpPr>
          <p:cNvPr id="13" name="TextBox 12">
            <a:extLst>
              <a:ext uri="{FF2B5EF4-FFF2-40B4-BE49-F238E27FC236}">
                <a16:creationId xmlns:a16="http://schemas.microsoft.com/office/drawing/2014/main" id="{01E332BC-C4E4-CE40-C0A7-BEF498F1FEF2}"/>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5" name="Title 4">
            <a:extLst>
              <a:ext uri="{FF2B5EF4-FFF2-40B4-BE49-F238E27FC236}">
                <a16:creationId xmlns:a16="http://schemas.microsoft.com/office/drawing/2014/main" id="{371AF6E4-3FA0-26C6-486F-9D10E9EED585}"/>
              </a:ext>
            </a:extLst>
          </p:cNvPr>
          <p:cNvSpPr>
            <a:spLocks noGrp="1"/>
          </p:cNvSpPr>
          <p:nvPr>
            <p:ph type="title"/>
          </p:nvPr>
        </p:nvSpPr>
        <p:spPr/>
        <p:txBody>
          <a:bodyPr/>
          <a:lstStyle/>
          <a:p>
            <a:endParaRPr lang="en-US"/>
          </a:p>
        </p:txBody>
      </p:sp>
      <p:sp>
        <p:nvSpPr>
          <p:cNvPr id="6" name="TextBox 5">
            <a:extLst>
              <a:ext uri="{FF2B5EF4-FFF2-40B4-BE49-F238E27FC236}">
                <a16:creationId xmlns:a16="http://schemas.microsoft.com/office/drawing/2014/main" id="{C54867A2-F2B2-079A-6FEF-900B123F0F2B}"/>
              </a:ext>
            </a:extLst>
          </p:cNvPr>
          <p:cNvSpPr txBox="1"/>
          <p:nvPr/>
        </p:nvSpPr>
        <p:spPr>
          <a:xfrm>
            <a:off x="457200" y="3644443"/>
            <a:ext cx="5388013" cy="2062103"/>
          </a:xfrm>
          <a:prstGeom prst="rect">
            <a:avLst/>
          </a:prstGeom>
          <a:solidFill>
            <a:schemeClr val="accent5">
              <a:lumMod val="60000"/>
              <a:lumOff val="40000"/>
            </a:schemeClr>
          </a:solidFill>
        </p:spPr>
        <p:txBody>
          <a:bodyPr wrap="square" lIns="25400" tIns="12700" rIns="25400" bIns="12700" rtlCol="0">
            <a:spAutoFit/>
          </a:bodyPr>
          <a:lstStyle/>
          <a:p>
            <a:r>
              <a:rPr lang="en-US" sz="1200" i="1" dirty="0">
                <a:solidFill>
                  <a:schemeClr val="bg1">
                    <a:lumMod val="75000"/>
                  </a:schemeClr>
                </a:solidFill>
              </a:rPr>
              <a:t>Mit einem Wort: Was für eine Erkrankung ist ein Pterygium?</a:t>
            </a:r>
          </a:p>
          <a:p>
            <a:r>
              <a:rPr lang="en-US" sz="1200" dirty="0">
                <a:solidFill>
                  <a:schemeClr val="bg1">
                    <a:lumMod val="75000"/>
                  </a:schemeClr>
                </a:solidFill>
              </a:rPr>
              <a:t>Eine Degeneration</a:t>
            </a:r>
          </a:p>
          <a:p>
            <a:endParaRPr lang="en-US" sz="1600" dirty="0">
              <a:solidFill>
                <a:schemeClr val="bg1">
                  <a:lumMod val="75000"/>
                </a:schemeClr>
              </a:solidFill>
            </a:endParaRPr>
          </a:p>
          <a:p>
            <a:r>
              <a:rPr lang="en-US" sz="1200" i="1" dirty="0">
                <a:solidFill>
                  <a:schemeClr val="bg1">
                    <a:lumMod val="75000"/>
                  </a:schemeClr>
                </a:solidFill>
              </a:rPr>
              <a:t>Um es mit einem Wort zu sagen: Um welche Art von Degeneration handelt es sich?</a:t>
            </a:r>
          </a:p>
          <a:p>
            <a:r>
              <a:rPr lang="en-US" sz="1200" dirty="0">
                <a:solidFill>
                  <a:schemeClr val="bg1">
                    <a:lumMod val="75000"/>
                  </a:schemeClr>
                </a:solidFill>
              </a:rPr>
              <a:t>Eine </a:t>
            </a:r>
            <a:r>
              <a:rPr lang="en-US" sz="1200" dirty="0" err="1">
                <a:solidFill>
                  <a:schemeClr val="bg1">
                    <a:lumMod val="75000"/>
                  </a:schemeClr>
                </a:solidFill>
              </a:rPr>
              <a:t>fibrovaskuläre </a:t>
            </a:r>
            <a:r>
              <a:rPr lang="en-US" sz="1200" dirty="0">
                <a:solidFill>
                  <a:schemeClr val="bg1">
                    <a:lumMod val="75000"/>
                  </a:schemeClr>
                </a:solidFill>
              </a:rPr>
              <a:t>Degeneration</a:t>
            </a:r>
          </a:p>
          <a:p>
            <a:endParaRPr lang="en-US" sz="1600" dirty="0">
              <a:solidFill>
                <a:schemeClr val="bg1">
                  <a:lumMod val="75000"/>
                </a:schemeClr>
              </a:solidFill>
            </a:endParaRPr>
          </a:p>
          <a:p>
            <a:r>
              <a:rPr lang="en-US" sz="1200" i="1" dirty="0">
                <a:solidFill>
                  <a:schemeClr val="bg1">
                    <a:lumMod val="75000"/>
                  </a:schemeClr>
                </a:solidFill>
              </a:rPr>
              <a:t>Mit einem Wort: Um welche Art von </a:t>
            </a:r>
            <a:r>
              <a:rPr lang="en-US" sz="1200" i="1" dirty="0" err="1">
                <a:solidFill>
                  <a:schemeClr val="bg1">
                    <a:lumMod val="75000"/>
                  </a:schemeClr>
                </a:solidFill>
              </a:rPr>
              <a:t>fibrovaskulärer </a:t>
            </a:r>
            <a:r>
              <a:rPr lang="en-US" sz="1200" i="1" dirty="0">
                <a:solidFill>
                  <a:schemeClr val="bg1">
                    <a:lumMod val="75000"/>
                  </a:schemeClr>
                </a:solidFill>
              </a:rPr>
              <a:t>Degeneration handelt es sich?</a:t>
            </a:r>
          </a:p>
          <a:p>
            <a:r>
              <a:rPr lang="en-US" sz="1200" dirty="0">
                <a:solidFill>
                  <a:schemeClr val="bg1">
                    <a:lumMod val="75000"/>
                  </a:schemeClr>
                </a:solidFill>
              </a:rPr>
              <a:t>Eine </a:t>
            </a:r>
            <a:r>
              <a:rPr lang="en-US" sz="1200" b="1" dirty="0" err="1">
                <a:solidFill>
                  <a:srgbClr val="0000FF"/>
                </a:solidFill>
              </a:rPr>
              <a:t>elastoide </a:t>
            </a:r>
            <a:r>
              <a:rPr lang="en-US" sz="1200" b="1" dirty="0">
                <a:solidFill>
                  <a:srgbClr val="0000FF"/>
                </a:solidFill>
              </a:rPr>
              <a:t>(auch als </a:t>
            </a:r>
            <a:r>
              <a:rPr lang="en-US" sz="1200" b="1" i="1" dirty="0" err="1">
                <a:solidFill>
                  <a:srgbClr val="0000FF"/>
                </a:solidFill>
              </a:rPr>
              <a:t>elastoische</a:t>
            </a:r>
            <a:r>
              <a:rPr lang="en-US" sz="1200" b="1" dirty="0">
                <a:solidFill>
                  <a:srgbClr val="0000FF"/>
                </a:solidFill>
              </a:rPr>
              <a:t> bezeichnete) </a:t>
            </a:r>
            <a:r>
              <a:rPr lang="en-US" sz="1200" dirty="0">
                <a:solidFill>
                  <a:schemeClr val="bg1">
                    <a:lumMod val="75000"/>
                  </a:schemeClr>
                </a:solidFill>
              </a:rPr>
              <a:t>fibrovaskuläre Degeneration</a:t>
            </a:r>
          </a:p>
        </p:txBody>
      </p:sp>
      <p:sp>
        <p:nvSpPr>
          <p:cNvPr id="4" name="Oval 3">
            <a:extLst>
              <a:ext uri="{FF2B5EF4-FFF2-40B4-BE49-F238E27FC236}">
                <a16:creationId xmlns:a16="http://schemas.microsoft.com/office/drawing/2014/main" id="{2D5D8CDC-86E0-5E83-F55A-1AB9A5226FBA}"/>
              </a:ext>
            </a:extLst>
          </p:cNvPr>
          <p:cNvSpPr/>
          <p:nvPr/>
        </p:nvSpPr>
        <p:spPr>
          <a:xfrm>
            <a:off x="1105616" y="2184263"/>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14879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19486B6-8961-4F7C-9CE3-B7657E787796}"/>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39</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1048667" y="2133600"/>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Was sind die vier Hauptrisikofaktoren für Pterygium?</a:t>
            </a:r>
          </a:p>
          <a:p>
            <a:r>
              <a:rPr lang="en-US" sz="1200" dirty="0">
                <a:solidFill>
                  <a:srgbClr val="0000FF"/>
                </a:solidFill>
              </a:rPr>
              <a:t>--</a:t>
            </a:r>
            <a:r>
              <a:rPr lang="en-US" sz="1200" b="1" i="1" dirty="0">
                <a:solidFill>
                  <a:srgbClr val="0000FF"/>
                </a:solidFill>
              </a:rPr>
              <a:t>?</a:t>
            </a:r>
            <a:endParaRPr lang="en-US" sz="1600" dirty="0">
              <a:solidFill>
                <a:srgbClr val="0000FF"/>
              </a:solidFill>
            </a:endParaRPr>
          </a:p>
          <a:p>
            <a:r>
              <a:rPr lang="en-US" sz="1200" dirty="0">
                <a:solidFill>
                  <a:srgbClr val="0000FF"/>
                </a:solidFill>
              </a:rPr>
              <a:t>--</a:t>
            </a:r>
            <a:r>
              <a:rPr lang="en-US" sz="1200" b="1" i="1" dirty="0">
                <a:solidFill>
                  <a:srgbClr val="0000FF"/>
                </a:solidFill>
              </a:rPr>
              <a:t>?</a:t>
            </a:r>
            <a:endParaRPr lang="en-US" sz="1600" dirty="0">
              <a:solidFill>
                <a:srgbClr val="0000FF"/>
              </a:solidFill>
            </a:endParaRPr>
          </a:p>
          <a:p>
            <a:r>
              <a:rPr lang="en-US" sz="1200" dirty="0">
                <a:solidFill>
                  <a:srgbClr val="0000FF"/>
                </a:solidFill>
              </a:rPr>
              <a:t>--</a:t>
            </a:r>
            <a:r>
              <a:rPr lang="en-US" sz="1200" b="1" i="1" dirty="0">
                <a:solidFill>
                  <a:srgbClr val="0000FF"/>
                </a:solidFill>
              </a:rPr>
              <a:t>?</a:t>
            </a:r>
            <a:endParaRPr lang="en-US" sz="1600" dirty="0">
              <a:solidFill>
                <a:srgbClr val="0000FF"/>
              </a:solidFill>
            </a:endParaRPr>
          </a:p>
          <a:p>
            <a:r>
              <a:rPr lang="en-US" sz="1200" dirty="0">
                <a:solidFill>
                  <a:srgbClr val="0000FF"/>
                </a:solidFill>
              </a:rPr>
              <a:t>--</a:t>
            </a:r>
            <a:r>
              <a:rPr lang="en-US" sz="1200" b="1" i="1" dirty="0">
                <a:solidFill>
                  <a:srgbClr val="0000FF"/>
                </a:solidFill>
              </a:rPr>
              <a:t>?</a:t>
            </a:r>
            <a:endParaRPr lang="en-US" sz="1600" dirty="0">
              <a:solidFill>
                <a:srgbClr val="0000FF"/>
              </a:solidFill>
            </a:endParaRPr>
          </a:p>
        </p:txBody>
      </p:sp>
      <p:sp>
        <p:nvSpPr>
          <p:cNvPr id="12" name="TextBox 11">
            <a:extLst>
              <a:ext uri="{FF2B5EF4-FFF2-40B4-BE49-F238E27FC236}">
                <a16:creationId xmlns:a16="http://schemas.microsoft.com/office/drawing/2014/main" id="{81791754-754D-4E32-9276-BBE0EF179682}"/>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auf der Hornhaut</a:t>
            </a:r>
          </a:p>
        </p:txBody>
      </p:sp>
      <p:sp>
        <p:nvSpPr>
          <p:cNvPr id="2" name="Title 1">
            <a:extLst>
              <a:ext uri="{FF2B5EF4-FFF2-40B4-BE49-F238E27FC236}">
                <a16:creationId xmlns:a16="http://schemas.microsoft.com/office/drawing/2014/main" id="{DC128D7F-6D32-D685-B8B3-8EF2FD5C0B4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654183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6B960-C9B4-1D9B-0CFD-5553E985AC63}"/>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E7DC50ED-9273-BAB5-3A6F-56390EF28A0B}"/>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6CC7221D-55C6-55EB-5BC6-70AC9CACF690}"/>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4</a:t>
            </a:fld>
            <a:endParaRPr lang="en-US" altLang="en-US"/>
          </a:p>
        </p:txBody>
      </p:sp>
      <p:sp>
        <p:nvSpPr>
          <p:cNvPr id="4" name="TextBox 3">
            <a:extLst>
              <a:ext uri="{FF2B5EF4-FFF2-40B4-BE49-F238E27FC236}">
                <a16:creationId xmlns:a16="http://schemas.microsoft.com/office/drawing/2014/main" id="{D0684E02-9984-69D5-705E-ED7CACE0B18F}"/>
              </a:ext>
            </a:extLst>
          </p:cNvPr>
          <p:cNvSpPr txBox="1"/>
          <p:nvPr/>
        </p:nvSpPr>
        <p:spPr>
          <a:xfrm>
            <a:off x="457200" y="1219200"/>
            <a:ext cx="8153399" cy="1477328"/>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p:txBody>
      </p:sp>
      <p:sp>
        <p:nvSpPr>
          <p:cNvPr id="5" name="TextBox 4">
            <a:extLst>
              <a:ext uri="{FF2B5EF4-FFF2-40B4-BE49-F238E27FC236}">
                <a16:creationId xmlns:a16="http://schemas.microsoft.com/office/drawing/2014/main" id="{77BB36AF-77E7-D800-8967-1D280B178AFA}"/>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8286605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74E638C-CBFC-4387-8445-B79314506A38}"/>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40</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1014800" y="2171308"/>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rgbClr val="0000FF"/>
                </a:solidFill>
              </a:rPr>
              <a:t>Was sind die vier Hauptrisikofaktoren für Pterygium?</a:t>
            </a:r>
          </a:p>
          <a:p>
            <a:r>
              <a:rPr lang="en-US" sz="1200" dirty="0">
                <a:solidFill>
                  <a:srgbClr val="0000FF"/>
                </a:solidFill>
              </a:rPr>
              <a:t>--Alter</a:t>
            </a:r>
          </a:p>
          <a:p>
            <a:r>
              <a:rPr lang="en-US" sz="1200" dirty="0">
                <a:solidFill>
                  <a:srgbClr val="0000FF"/>
                </a:solidFill>
              </a:rPr>
              <a:t>--UV-Exposition</a:t>
            </a:r>
          </a:p>
          <a:p>
            <a:r>
              <a:rPr lang="en-US" sz="1200" dirty="0">
                <a:solidFill>
                  <a:srgbClr val="0000FF"/>
                </a:solidFill>
              </a:rPr>
              <a:t>--Geografische Lage</a:t>
            </a:r>
          </a:p>
          <a:p>
            <a:r>
              <a:rPr lang="en-US" sz="1200" dirty="0">
                <a:solidFill>
                  <a:srgbClr val="0000FF"/>
                </a:solidFill>
              </a:rPr>
              <a:t>--Geschlecht</a:t>
            </a:r>
          </a:p>
        </p:txBody>
      </p:sp>
      <p:sp>
        <p:nvSpPr>
          <p:cNvPr id="12" name="TextBox 11">
            <a:extLst>
              <a:ext uri="{FF2B5EF4-FFF2-40B4-BE49-F238E27FC236}">
                <a16:creationId xmlns:a16="http://schemas.microsoft.com/office/drawing/2014/main" id="{DF12DD05-B520-459F-8970-F231A8627027}"/>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auf der Hornhaut</a:t>
            </a:r>
          </a:p>
        </p:txBody>
      </p:sp>
      <p:sp>
        <p:nvSpPr>
          <p:cNvPr id="2" name="Title 1">
            <a:extLst>
              <a:ext uri="{FF2B5EF4-FFF2-40B4-BE49-F238E27FC236}">
                <a16:creationId xmlns:a16="http://schemas.microsoft.com/office/drawing/2014/main" id="{37380562-10B0-79E5-C8F4-FE233740C27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139964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A6D04F2-E3AB-4E0C-987C-2A1278FF0044}"/>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41</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1021538" y="2188365"/>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b="1" dirty="0">
                <a:solidFill>
                  <a:srgbClr val="0000FF"/>
                </a:solidFill>
              </a:rPr>
              <a:t>--Alter</a:t>
            </a:r>
            <a:endParaRPr lang="en-US" sz="1600" b="1" dirty="0">
              <a:solidFill>
                <a:schemeClr val="bg1">
                  <a:lumMod val="65000"/>
                </a:schemeClr>
              </a:solidFill>
            </a:endParaRPr>
          </a:p>
          <a:p>
            <a:r>
              <a:rPr lang="en-US" sz="1200" dirty="0">
                <a:solidFill>
                  <a:schemeClr val="bg1">
                    <a:lumMod val="65000"/>
                  </a:schemeClr>
                </a:solidFill>
              </a:rPr>
              <a:t>--UV-Exposition</a:t>
            </a:r>
          </a:p>
          <a:p>
            <a:r>
              <a:rPr lang="en-US" sz="1200" dirty="0">
                <a:solidFill>
                  <a:schemeClr val="bg1">
                    <a:lumMod val="65000"/>
                  </a:schemeClr>
                </a:solidFill>
              </a:rPr>
              <a:t>--Geografische Lage</a:t>
            </a:r>
          </a:p>
          <a:p>
            <a:r>
              <a:rPr lang="en-US" sz="1200" dirty="0">
                <a:solidFill>
                  <a:schemeClr val="bg1">
                    <a:lumMod val="65000"/>
                  </a:schemeClr>
                </a:solidFill>
              </a:rPr>
              <a:t>--Geschlecht</a:t>
            </a:r>
          </a:p>
        </p:txBody>
      </p:sp>
      <p:sp>
        <p:nvSpPr>
          <p:cNvPr id="10" name="TextBox 9">
            <a:extLst>
              <a:ext uri="{FF2B5EF4-FFF2-40B4-BE49-F238E27FC236}">
                <a16:creationId xmlns:a16="http://schemas.microsoft.com/office/drawing/2014/main" id="{94245A7C-1B69-49F6-ACF5-2A2C8925654D}"/>
              </a:ext>
            </a:extLst>
          </p:cNvPr>
          <p:cNvSpPr txBox="1"/>
          <p:nvPr/>
        </p:nvSpPr>
        <p:spPr>
          <a:xfrm>
            <a:off x="4172778" y="2717140"/>
            <a:ext cx="2545440" cy="523220"/>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Welche Altersgruppe ist gefährdet?</a:t>
            </a:r>
            <a:endParaRPr lang="en-US" sz="1400" i="1" dirty="0">
              <a:solidFill>
                <a:srgbClr val="FFC000"/>
              </a:solidFill>
            </a:endParaRPr>
          </a:p>
          <a:p>
            <a:r>
              <a:rPr lang="en-US" sz="1200" dirty="0">
                <a:solidFill>
                  <a:srgbClr val="FFC000"/>
                </a:solidFill>
              </a:rPr>
              <a:t>Junge Erwachsene im Alter von 20 bis 30 Jahren</a:t>
            </a:r>
          </a:p>
        </p:txBody>
      </p:sp>
      <p:sp>
        <p:nvSpPr>
          <p:cNvPr id="13" name="TextBox 12">
            <a:extLst>
              <a:ext uri="{FF2B5EF4-FFF2-40B4-BE49-F238E27FC236}">
                <a16:creationId xmlns:a16="http://schemas.microsoft.com/office/drawing/2014/main" id="{5BABAAA6-878E-4C9A-AAFC-AE8F6C44BAAD}"/>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0B01830F-BC7B-2EFA-397B-6C146A01DF9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9471905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40EF9EA-5302-4A3A-8DEB-4E732A3B07DA}"/>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42</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1048667" y="2133600"/>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b="1" dirty="0">
                <a:solidFill>
                  <a:srgbClr val="0000FF"/>
                </a:solidFill>
              </a:rPr>
              <a:t>--Alter</a:t>
            </a:r>
            <a:endParaRPr lang="en-US" sz="1600" b="1" dirty="0">
              <a:solidFill>
                <a:schemeClr val="bg1">
                  <a:lumMod val="65000"/>
                </a:schemeClr>
              </a:solidFill>
            </a:endParaRPr>
          </a:p>
          <a:p>
            <a:r>
              <a:rPr lang="en-US" sz="1200" dirty="0">
                <a:solidFill>
                  <a:schemeClr val="bg1">
                    <a:lumMod val="65000"/>
                  </a:schemeClr>
                </a:solidFill>
              </a:rPr>
              <a:t>--UV-Exposition</a:t>
            </a:r>
          </a:p>
          <a:p>
            <a:r>
              <a:rPr lang="en-US" sz="1200" dirty="0">
                <a:solidFill>
                  <a:schemeClr val="bg1">
                    <a:lumMod val="65000"/>
                  </a:schemeClr>
                </a:solidFill>
              </a:rPr>
              <a:t>--Geografische Lage</a:t>
            </a:r>
          </a:p>
          <a:p>
            <a:r>
              <a:rPr lang="en-US" sz="1200" dirty="0">
                <a:solidFill>
                  <a:schemeClr val="bg1">
                    <a:lumMod val="65000"/>
                  </a:schemeClr>
                </a:solidFill>
              </a:rPr>
              <a:t>--Geschlecht</a:t>
            </a:r>
          </a:p>
        </p:txBody>
      </p:sp>
      <p:sp>
        <p:nvSpPr>
          <p:cNvPr id="10" name="TextBox 9">
            <a:extLst>
              <a:ext uri="{FF2B5EF4-FFF2-40B4-BE49-F238E27FC236}">
                <a16:creationId xmlns:a16="http://schemas.microsoft.com/office/drawing/2014/main" id="{94245A7C-1B69-49F6-ACF5-2A2C8925654D}"/>
              </a:ext>
            </a:extLst>
          </p:cNvPr>
          <p:cNvSpPr txBox="1"/>
          <p:nvPr/>
        </p:nvSpPr>
        <p:spPr>
          <a:xfrm>
            <a:off x="4172778" y="2717140"/>
            <a:ext cx="2545440" cy="523220"/>
          </a:xfrm>
          <a:prstGeom prst="rect">
            <a:avLst/>
          </a:prstGeom>
          <a:solidFill>
            <a:srgbClr val="FFC000"/>
          </a:solidFill>
        </p:spPr>
        <p:txBody>
          <a:bodyPr wrap="square" lIns="25400" tIns="12700" rIns="25400" bIns="12700" rtlCol="0">
            <a:spAutoFit/>
          </a:bodyPr>
          <a:lstStyle/>
          <a:p>
            <a:r>
              <a:rPr lang="en-US" sz="1200" i="1" dirty="0">
                <a:solidFill>
                  <a:srgbClr val="0000FF"/>
                </a:solidFill>
              </a:rPr>
              <a:t>Welche Altersgruppe ist gefährdet?</a:t>
            </a:r>
          </a:p>
          <a:p>
            <a:r>
              <a:rPr lang="en-US" sz="1200" dirty="0">
                <a:solidFill>
                  <a:srgbClr val="0000FF"/>
                </a:solidFill>
              </a:rPr>
              <a:t>Junge Erwachsene im Alter von 20 bis 30 Jahren</a:t>
            </a:r>
          </a:p>
        </p:txBody>
      </p:sp>
      <p:sp>
        <p:nvSpPr>
          <p:cNvPr id="13" name="TextBox 12">
            <a:extLst>
              <a:ext uri="{FF2B5EF4-FFF2-40B4-BE49-F238E27FC236}">
                <a16:creationId xmlns:a16="http://schemas.microsoft.com/office/drawing/2014/main" id="{E5E28493-D64A-4693-B496-56B8B11F549F}"/>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6225E734-762B-F117-AC59-E6FC842AAC5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382535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7B14C21B-9EE7-4F20-A09C-3316DE2505A7}"/>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43</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1025854" y="2209800"/>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dirty="0">
                <a:solidFill>
                  <a:schemeClr val="bg1">
                    <a:lumMod val="65000"/>
                  </a:schemeClr>
                </a:solidFill>
              </a:rPr>
              <a:t>--Alter</a:t>
            </a:r>
          </a:p>
          <a:p>
            <a:r>
              <a:rPr lang="en-US" sz="1200" b="1" dirty="0">
                <a:solidFill>
                  <a:srgbClr val="0000FF"/>
                </a:solidFill>
              </a:rPr>
              <a:t>--UV-Exposition</a:t>
            </a:r>
            <a:endParaRPr lang="en-US" sz="1600" b="1" dirty="0">
              <a:solidFill>
                <a:schemeClr val="bg1">
                  <a:lumMod val="65000"/>
                </a:schemeClr>
              </a:solidFill>
            </a:endParaRPr>
          </a:p>
          <a:p>
            <a:r>
              <a:rPr lang="en-US" sz="1200" dirty="0">
                <a:solidFill>
                  <a:schemeClr val="bg1">
                    <a:lumMod val="65000"/>
                  </a:schemeClr>
                </a:solidFill>
              </a:rPr>
              <a:t>--Geografische Lage</a:t>
            </a:r>
          </a:p>
          <a:p>
            <a:r>
              <a:rPr lang="en-US" sz="1200" dirty="0">
                <a:solidFill>
                  <a:schemeClr val="bg1">
                    <a:lumMod val="65000"/>
                  </a:schemeClr>
                </a:solidFill>
              </a:rPr>
              <a:t>--Geschlecht</a:t>
            </a:r>
          </a:p>
        </p:txBody>
      </p:sp>
      <p:sp>
        <p:nvSpPr>
          <p:cNvPr id="2" name="TextBox 1">
            <a:extLst>
              <a:ext uri="{FF2B5EF4-FFF2-40B4-BE49-F238E27FC236}">
                <a16:creationId xmlns:a16="http://schemas.microsoft.com/office/drawing/2014/main" id="{8F0885AE-1E1E-4075-A850-BB15CF041B85}"/>
              </a:ext>
            </a:extLst>
          </p:cNvPr>
          <p:cNvSpPr txBox="1"/>
          <p:nvPr/>
        </p:nvSpPr>
        <p:spPr>
          <a:xfrm>
            <a:off x="4915694" y="2951946"/>
            <a:ext cx="3542506" cy="954107"/>
          </a:xfrm>
          <a:prstGeom prst="rect">
            <a:avLst/>
          </a:prstGeom>
          <a:solidFill>
            <a:srgbClr val="66FF99"/>
          </a:solidFill>
        </p:spPr>
        <p:txBody>
          <a:bodyPr wrap="square" lIns="25400" tIns="12700" rIns="25400" bIns="12700" rtlCol="0">
            <a:spAutoFit/>
          </a:bodyPr>
          <a:lstStyle/>
          <a:p>
            <a:r>
              <a:rPr lang="en-US" sz="1200" i="1" dirty="0">
                <a:solidFill>
                  <a:srgbClr val="0000FF"/>
                </a:solidFill>
              </a:rPr>
              <a:t>Was lässt sich daraus über den Beruf als Risikofaktor ableiten?</a:t>
            </a:r>
            <a:endParaRPr lang="en-US" sz="1400" i="1" dirty="0">
              <a:solidFill>
                <a:srgbClr val="66FF99"/>
              </a:solidFill>
            </a:endParaRPr>
          </a:p>
          <a:p>
            <a:r>
              <a:rPr lang="en-US" sz="1200" dirty="0">
                <a:solidFill>
                  <a:srgbClr val="66FF99"/>
                </a:solidFill>
              </a:rPr>
              <a:t>Es bedeutet (zu Recht), dass Personen, die im Freien arbeiten, einem höheren Risiko ausgesetzt sind</a:t>
            </a:r>
          </a:p>
        </p:txBody>
      </p:sp>
      <p:sp>
        <p:nvSpPr>
          <p:cNvPr id="13" name="TextBox 12">
            <a:extLst>
              <a:ext uri="{FF2B5EF4-FFF2-40B4-BE49-F238E27FC236}">
                <a16:creationId xmlns:a16="http://schemas.microsoft.com/office/drawing/2014/main" id="{1EECB9BF-F9DC-435A-BC49-3093B3BE5104}"/>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3" name="Title 2">
            <a:extLst>
              <a:ext uri="{FF2B5EF4-FFF2-40B4-BE49-F238E27FC236}">
                <a16:creationId xmlns:a16="http://schemas.microsoft.com/office/drawing/2014/main" id="{366A7DFE-7521-67A5-E0EE-BDAF124124B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2028283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AE4BE20-4115-42A7-A701-99973E554554}"/>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44</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914400" y="2266139"/>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dirty="0">
                <a:solidFill>
                  <a:schemeClr val="bg1">
                    <a:lumMod val="65000"/>
                  </a:schemeClr>
                </a:solidFill>
              </a:rPr>
              <a:t>--Alter</a:t>
            </a:r>
          </a:p>
          <a:p>
            <a:r>
              <a:rPr lang="en-US" sz="1200" b="1" dirty="0">
                <a:solidFill>
                  <a:srgbClr val="0000FF"/>
                </a:solidFill>
              </a:rPr>
              <a:t>--UV-Exposition</a:t>
            </a:r>
            <a:endParaRPr lang="en-US" sz="1600" b="1" dirty="0">
              <a:solidFill>
                <a:schemeClr val="bg1">
                  <a:lumMod val="65000"/>
                </a:schemeClr>
              </a:solidFill>
            </a:endParaRPr>
          </a:p>
          <a:p>
            <a:r>
              <a:rPr lang="en-US" sz="1200" dirty="0">
                <a:solidFill>
                  <a:schemeClr val="bg1">
                    <a:lumMod val="65000"/>
                  </a:schemeClr>
                </a:solidFill>
              </a:rPr>
              <a:t>--Geografische Lage</a:t>
            </a:r>
          </a:p>
          <a:p>
            <a:r>
              <a:rPr lang="en-US" sz="1200" dirty="0">
                <a:solidFill>
                  <a:schemeClr val="bg1">
                    <a:lumMod val="65000"/>
                  </a:schemeClr>
                </a:solidFill>
              </a:rPr>
              <a:t>--Geschlecht</a:t>
            </a:r>
          </a:p>
        </p:txBody>
      </p:sp>
      <p:sp>
        <p:nvSpPr>
          <p:cNvPr id="2" name="TextBox 1">
            <a:extLst>
              <a:ext uri="{FF2B5EF4-FFF2-40B4-BE49-F238E27FC236}">
                <a16:creationId xmlns:a16="http://schemas.microsoft.com/office/drawing/2014/main" id="{8F0885AE-1E1E-4075-A850-BB15CF041B85}"/>
              </a:ext>
            </a:extLst>
          </p:cNvPr>
          <p:cNvSpPr txBox="1"/>
          <p:nvPr/>
        </p:nvSpPr>
        <p:spPr>
          <a:xfrm>
            <a:off x="4915694" y="2951946"/>
            <a:ext cx="3542506" cy="954107"/>
          </a:xfrm>
          <a:prstGeom prst="rect">
            <a:avLst/>
          </a:prstGeom>
          <a:solidFill>
            <a:srgbClr val="66FF99"/>
          </a:solidFill>
        </p:spPr>
        <p:txBody>
          <a:bodyPr wrap="square" lIns="25400" tIns="12700" rIns="25400" bIns="12700" rtlCol="0">
            <a:spAutoFit/>
          </a:bodyPr>
          <a:lstStyle/>
          <a:p>
            <a:r>
              <a:rPr lang="en-US" sz="1200" i="1" dirty="0">
                <a:solidFill>
                  <a:srgbClr val="0000FF"/>
                </a:solidFill>
              </a:rPr>
              <a:t>Was lässt sich daraus über den Beruf als Risikofaktor ableiten?</a:t>
            </a:r>
          </a:p>
          <a:p>
            <a:r>
              <a:rPr lang="en-US" sz="1200" dirty="0">
                <a:solidFill>
                  <a:srgbClr val="0000FF"/>
                </a:solidFill>
              </a:rPr>
              <a:t>Es bedeutet (zu Recht), dass Personen, die im Freien arbeiten, einem höheren Risiko ausgesetzt sind</a:t>
            </a:r>
          </a:p>
        </p:txBody>
      </p:sp>
      <p:sp>
        <p:nvSpPr>
          <p:cNvPr id="13" name="TextBox 12">
            <a:extLst>
              <a:ext uri="{FF2B5EF4-FFF2-40B4-BE49-F238E27FC236}">
                <a16:creationId xmlns:a16="http://schemas.microsoft.com/office/drawing/2014/main" id="{C7F77887-5156-4BD2-899A-608C60B95DE4}"/>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3" name="Title 2">
            <a:extLst>
              <a:ext uri="{FF2B5EF4-FFF2-40B4-BE49-F238E27FC236}">
                <a16:creationId xmlns:a16="http://schemas.microsoft.com/office/drawing/2014/main" id="{8F6CF9F6-3939-9628-49BB-D392042B09B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5844109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7A152C8-8E9E-4D3C-B496-39F5551146CE}"/>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45</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914400" y="2133600"/>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dirty="0">
                <a:solidFill>
                  <a:schemeClr val="bg1">
                    <a:lumMod val="65000"/>
                  </a:schemeClr>
                </a:solidFill>
              </a:rPr>
              <a:t>--Alter</a:t>
            </a:r>
          </a:p>
          <a:p>
            <a:r>
              <a:rPr lang="en-US" sz="1200" dirty="0">
                <a:solidFill>
                  <a:schemeClr val="bg1">
                    <a:lumMod val="65000"/>
                  </a:schemeClr>
                </a:solidFill>
              </a:rPr>
              <a:t>--UV-Exposition</a:t>
            </a:r>
          </a:p>
          <a:p>
            <a:r>
              <a:rPr lang="en-US" sz="1200" b="1" dirty="0">
                <a:solidFill>
                  <a:srgbClr val="0000FF"/>
                </a:solidFill>
              </a:rPr>
              <a:t>--Geografische Lage</a:t>
            </a:r>
          </a:p>
          <a:p>
            <a:r>
              <a:rPr lang="en-US" sz="1200" dirty="0">
                <a:solidFill>
                  <a:schemeClr val="bg1">
                    <a:lumMod val="65000"/>
                  </a:schemeClr>
                </a:solidFill>
              </a:rPr>
              <a:t>--Geschlecht</a:t>
            </a:r>
          </a:p>
        </p:txBody>
      </p:sp>
      <p:sp>
        <p:nvSpPr>
          <p:cNvPr id="10" name="TextBox 9">
            <a:extLst>
              <a:ext uri="{FF2B5EF4-FFF2-40B4-BE49-F238E27FC236}">
                <a16:creationId xmlns:a16="http://schemas.microsoft.com/office/drawing/2014/main" id="{0A01A61D-D315-4E35-A6B4-CB1F1A802131}"/>
              </a:ext>
            </a:extLst>
          </p:cNvPr>
          <p:cNvSpPr txBox="1"/>
          <p:nvPr/>
        </p:nvSpPr>
        <p:spPr>
          <a:xfrm>
            <a:off x="3064433" y="3724830"/>
            <a:ext cx="4762554" cy="738664"/>
          </a:xfrm>
          <a:prstGeom prst="rect">
            <a:avLst/>
          </a:prstGeom>
          <a:solidFill>
            <a:srgbClr val="0000FF"/>
          </a:solidFill>
        </p:spPr>
        <p:txBody>
          <a:bodyPr wrap="square" lIns="25400" tIns="12700" rIns="25400" bIns="12700" rtlCol="0">
            <a:spAutoFit/>
          </a:bodyPr>
          <a:lstStyle/>
          <a:p>
            <a:r>
              <a:rPr lang="en-US" sz="1200" i="1" dirty="0">
                <a:solidFill>
                  <a:schemeClr val="bg1"/>
                </a:solidFill>
              </a:rPr>
              <a:t>Wie lautet die Faustregel bezüglich des geografischen Standorts und des Pterygium-Risikos?</a:t>
            </a:r>
            <a:endParaRPr lang="en-US" sz="1400" i="1" dirty="0">
              <a:solidFill>
                <a:srgbClr val="0000FF"/>
              </a:solidFill>
            </a:endParaRPr>
          </a:p>
          <a:p>
            <a:r>
              <a:rPr lang="en-US" sz="1200" dirty="0">
                <a:solidFill>
                  <a:srgbClr val="0000FF"/>
                </a:solidFill>
              </a:rPr>
              <a:t>Je näher man am Äquator wohnt, desto größer ist das Risiko</a:t>
            </a:r>
          </a:p>
        </p:txBody>
      </p:sp>
      <p:sp>
        <p:nvSpPr>
          <p:cNvPr id="13" name="TextBox 12">
            <a:extLst>
              <a:ext uri="{FF2B5EF4-FFF2-40B4-BE49-F238E27FC236}">
                <a16:creationId xmlns:a16="http://schemas.microsoft.com/office/drawing/2014/main" id="{51C34FB6-AB06-4F68-AE5F-B03742008ED7}"/>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E59DA8E2-8FF6-1A07-8169-8F9D385291D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0075459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413E996-0F90-4170-A009-1548BFD791C5}"/>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46</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1048667" y="2133600"/>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dirty="0">
                <a:solidFill>
                  <a:schemeClr val="bg1">
                    <a:lumMod val="65000"/>
                  </a:schemeClr>
                </a:solidFill>
              </a:rPr>
              <a:t>--Alter</a:t>
            </a:r>
          </a:p>
          <a:p>
            <a:r>
              <a:rPr lang="en-US" sz="1200" dirty="0">
                <a:solidFill>
                  <a:schemeClr val="bg1">
                    <a:lumMod val="65000"/>
                  </a:schemeClr>
                </a:solidFill>
              </a:rPr>
              <a:t>--UV-Exposition</a:t>
            </a:r>
          </a:p>
          <a:p>
            <a:r>
              <a:rPr lang="en-US" sz="1200" b="1" dirty="0">
                <a:solidFill>
                  <a:srgbClr val="0000FF"/>
                </a:solidFill>
              </a:rPr>
              <a:t>--Geografische Lage</a:t>
            </a:r>
          </a:p>
          <a:p>
            <a:r>
              <a:rPr lang="en-US" sz="1200" dirty="0">
                <a:solidFill>
                  <a:schemeClr val="bg1">
                    <a:lumMod val="65000"/>
                  </a:schemeClr>
                </a:solidFill>
              </a:rPr>
              <a:t>--Geschlecht</a:t>
            </a:r>
          </a:p>
        </p:txBody>
      </p:sp>
      <p:sp>
        <p:nvSpPr>
          <p:cNvPr id="10" name="TextBox 9">
            <a:extLst>
              <a:ext uri="{FF2B5EF4-FFF2-40B4-BE49-F238E27FC236}">
                <a16:creationId xmlns:a16="http://schemas.microsoft.com/office/drawing/2014/main" id="{0A01A61D-D315-4E35-A6B4-CB1F1A802131}"/>
              </a:ext>
            </a:extLst>
          </p:cNvPr>
          <p:cNvSpPr txBox="1"/>
          <p:nvPr/>
        </p:nvSpPr>
        <p:spPr>
          <a:xfrm>
            <a:off x="3064433" y="3724830"/>
            <a:ext cx="4762554" cy="738664"/>
          </a:xfrm>
          <a:prstGeom prst="rect">
            <a:avLst/>
          </a:prstGeom>
          <a:solidFill>
            <a:srgbClr val="0000FF"/>
          </a:solidFill>
        </p:spPr>
        <p:txBody>
          <a:bodyPr wrap="square" lIns="25400" tIns="12700" rIns="25400" bIns="12700" rtlCol="0">
            <a:spAutoFit/>
          </a:bodyPr>
          <a:lstStyle/>
          <a:p>
            <a:r>
              <a:rPr lang="en-US" sz="1200" i="1" dirty="0">
                <a:solidFill>
                  <a:schemeClr val="bg1"/>
                </a:solidFill>
              </a:rPr>
              <a:t>Wie lautet die Faustregel bezüglich des geografischen Standorts und des Pterygium-Risikos?</a:t>
            </a:r>
          </a:p>
          <a:p>
            <a:r>
              <a:rPr lang="en-US" sz="1200" dirty="0">
                <a:solidFill>
                  <a:schemeClr val="bg1"/>
                </a:solidFill>
              </a:rPr>
              <a:t>Je näher man am Äquator wohnt, desto größer ist das Risiko</a:t>
            </a:r>
          </a:p>
        </p:txBody>
      </p:sp>
      <p:sp>
        <p:nvSpPr>
          <p:cNvPr id="12" name="Rectangle 11">
            <a:extLst>
              <a:ext uri="{FF2B5EF4-FFF2-40B4-BE49-F238E27FC236}">
                <a16:creationId xmlns:a16="http://schemas.microsoft.com/office/drawing/2014/main" id="{E896B461-5F3D-4E26-A03C-A163A08366EF}"/>
              </a:ext>
            </a:extLst>
          </p:cNvPr>
          <p:cNvSpPr/>
          <p:nvPr/>
        </p:nvSpPr>
        <p:spPr>
          <a:xfrm>
            <a:off x="5791200" y="4105697"/>
            <a:ext cx="67056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endParaRPr>
          </a:p>
        </p:txBody>
      </p:sp>
      <p:sp>
        <p:nvSpPr>
          <p:cNvPr id="14" name="TextBox 13">
            <a:extLst>
              <a:ext uri="{FF2B5EF4-FFF2-40B4-BE49-F238E27FC236}">
                <a16:creationId xmlns:a16="http://schemas.microsoft.com/office/drawing/2014/main" id="{561EE4FD-9D6D-4F0B-9A7C-5F931B96830F}"/>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D9FE5183-0CC9-B62C-25F8-9526FFF2D9B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3506863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C159F14-4D39-49D2-8CD5-AB12BA227D8C}"/>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47</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914400" y="2162842"/>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dirty="0">
                <a:solidFill>
                  <a:schemeClr val="bg1">
                    <a:lumMod val="65000"/>
                  </a:schemeClr>
                </a:solidFill>
              </a:rPr>
              <a:t>--Alter</a:t>
            </a:r>
          </a:p>
          <a:p>
            <a:r>
              <a:rPr lang="en-US" sz="1200" dirty="0">
                <a:solidFill>
                  <a:schemeClr val="bg1">
                    <a:lumMod val="65000"/>
                  </a:schemeClr>
                </a:solidFill>
              </a:rPr>
              <a:t>--UV-Exposition</a:t>
            </a:r>
          </a:p>
          <a:p>
            <a:r>
              <a:rPr lang="en-US" sz="1200" b="1" dirty="0">
                <a:solidFill>
                  <a:srgbClr val="0000FF"/>
                </a:solidFill>
              </a:rPr>
              <a:t>--Geografische Lage</a:t>
            </a:r>
          </a:p>
          <a:p>
            <a:r>
              <a:rPr lang="en-US" sz="1200" dirty="0">
                <a:solidFill>
                  <a:schemeClr val="bg1">
                    <a:lumMod val="65000"/>
                  </a:schemeClr>
                </a:solidFill>
              </a:rPr>
              <a:t>--Geschlecht</a:t>
            </a:r>
          </a:p>
        </p:txBody>
      </p:sp>
      <p:sp>
        <p:nvSpPr>
          <p:cNvPr id="10" name="TextBox 9">
            <a:extLst>
              <a:ext uri="{FF2B5EF4-FFF2-40B4-BE49-F238E27FC236}">
                <a16:creationId xmlns:a16="http://schemas.microsoft.com/office/drawing/2014/main" id="{0A01A61D-D315-4E35-A6B4-CB1F1A802131}"/>
              </a:ext>
            </a:extLst>
          </p:cNvPr>
          <p:cNvSpPr txBox="1"/>
          <p:nvPr/>
        </p:nvSpPr>
        <p:spPr>
          <a:xfrm>
            <a:off x="3064433" y="3724830"/>
            <a:ext cx="4762554" cy="738664"/>
          </a:xfrm>
          <a:prstGeom prst="rect">
            <a:avLst/>
          </a:prstGeom>
          <a:solidFill>
            <a:srgbClr val="0000FF"/>
          </a:solidFill>
        </p:spPr>
        <p:txBody>
          <a:bodyPr wrap="square" lIns="25400" tIns="12700" rIns="25400" bIns="12700" rtlCol="0">
            <a:spAutoFit/>
          </a:bodyPr>
          <a:lstStyle/>
          <a:p>
            <a:r>
              <a:rPr lang="en-US" sz="1200" i="1" dirty="0">
                <a:solidFill>
                  <a:schemeClr val="bg1"/>
                </a:solidFill>
              </a:rPr>
              <a:t>Wie lautet die Faustregel bezüglich des geografischen Standorts und des Pterygium-Risikos?</a:t>
            </a:r>
          </a:p>
          <a:p>
            <a:r>
              <a:rPr lang="en-US" sz="1200" dirty="0">
                <a:solidFill>
                  <a:schemeClr val="bg1"/>
                </a:solidFill>
              </a:rPr>
              <a:t>Je näher man am Äquator wohnt, desto größer ist das Risiko</a:t>
            </a:r>
          </a:p>
        </p:txBody>
      </p:sp>
      <p:sp>
        <p:nvSpPr>
          <p:cNvPr id="13" name="TextBox 12">
            <a:extLst>
              <a:ext uri="{FF2B5EF4-FFF2-40B4-BE49-F238E27FC236}">
                <a16:creationId xmlns:a16="http://schemas.microsoft.com/office/drawing/2014/main" id="{FB92D85B-6205-4EC4-AFE8-B98AD98484EA}"/>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0915DC8B-D572-91D5-C882-F6A635528A1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1797871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E5E51B9-AA8A-4A50-A125-F73166102174}"/>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48</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1105616" y="2144525"/>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dirty="0">
                <a:solidFill>
                  <a:schemeClr val="bg1">
                    <a:lumMod val="65000"/>
                  </a:schemeClr>
                </a:solidFill>
              </a:rPr>
              <a:t>--Alter</a:t>
            </a:r>
          </a:p>
          <a:p>
            <a:r>
              <a:rPr lang="en-US" sz="1200" dirty="0">
                <a:solidFill>
                  <a:schemeClr val="bg1">
                    <a:lumMod val="65000"/>
                  </a:schemeClr>
                </a:solidFill>
              </a:rPr>
              <a:t>--UV-Exposition</a:t>
            </a:r>
          </a:p>
          <a:p>
            <a:r>
              <a:rPr lang="en-US" sz="1200" dirty="0">
                <a:solidFill>
                  <a:schemeClr val="bg1">
                    <a:lumMod val="65000"/>
                  </a:schemeClr>
                </a:solidFill>
              </a:rPr>
              <a:t>--Geografische Lage</a:t>
            </a:r>
          </a:p>
          <a:p>
            <a:r>
              <a:rPr lang="en-US" sz="1200" b="1" dirty="0">
                <a:solidFill>
                  <a:srgbClr val="0000FF"/>
                </a:solidFill>
              </a:rPr>
              <a:t>--Geschlecht</a:t>
            </a:r>
          </a:p>
        </p:txBody>
      </p:sp>
      <p:sp>
        <p:nvSpPr>
          <p:cNvPr id="10" name="TextBox 9">
            <a:extLst>
              <a:ext uri="{FF2B5EF4-FFF2-40B4-BE49-F238E27FC236}">
                <a16:creationId xmlns:a16="http://schemas.microsoft.com/office/drawing/2014/main" id="{4F8A617E-A339-434C-B7FA-EDA2F5DE4A72}"/>
              </a:ext>
            </a:extLst>
          </p:cNvPr>
          <p:cNvSpPr txBox="1"/>
          <p:nvPr/>
        </p:nvSpPr>
        <p:spPr>
          <a:xfrm>
            <a:off x="4521544" y="3570942"/>
            <a:ext cx="2710999" cy="523220"/>
          </a:xfrm>
          <a:prstGeom prst="rect">
            <a:avLst/>
          </a:prstGeom>
          <a:solidFill>
            <a:srgbClr val="00FF99"/>
          </a:solidFill>
        </p:spPr>
        <p:txBody>
          <a:bodyPr wrap="square" lIns="25400" tIns="12700" rIns="25400" bIns="12700" rtlCol="0">
            <a:spAutoFit/>
          </a:bodyPr>
          <a:lstStyle/>
          <a:p>
            <a:r>
              <a:rPr lang="en-US" sz="1200" i="1" dirty="0">
                <a:solidFill>
                  <a:srgbClr val="0000FF"/>
                </a:solidFill>
              </a:rPr>
              <a:t>Welches Geschlecht ist stärker gefährdet?</a:t>
            </a:r>
          </a:p>
          <a:p>
            <a:r>
              <a:rPr lang="en-US" sz="1200" dirty="0">
                <a:solidFill>
                  <a:srgbClr val="00FF99"/>
                </a:solidFill>
              </a:rPr>
              <a:t>Männer</a:t>
            </a:r>
          </a:p>
        </p:txBody>
      </p:sp>
      <p:sp>
        <p:nvSpPr>
          <p:cNvPr id="13" name="TextBox 12">
            <a:extLst>
              <a:ext uri="{FF2B5EF4-FFF2-40B4-BE49-F238E27FC236}">
                <a16:creationId xmlns:a16="http://schemas.microsoft.com/office/drawing/2014/main" id="{19A314DE-EA5F-4045-9780-44B2B24F1CAE}"/>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BBF3B875-6768-E215-A20A-BE90884294F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3614263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AAF88D1-4186-49D2-80E5-39DAE233ECBB}"/>
              </a:ext>
            </a:extLst>
          </p:cNvPr>
          <p:cNvSpPr txBox="1"/>
          <p:nvPr/>
        </p:nvSpPr>
        <p:spPr>
          <a:xfrm>
            <a:off x="2766871" y="2819400"/>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wird mit … in Verbindung gebracht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b="1" dirty="0">
                <a:solidFill>
                  <a:srgbClr val="0000FF"/>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b="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b="1"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49</a:t>
            </a:fld>
            <a:endParaRPr lang="en-US" altLang="en-US" sz="1000"/>
          </a:p>
        </p:txBody>
      </p:sp>
      <p:sp>
        <p:nvSpPr>
          <p:cNvPr id="4" name="Oval 3">
            <a:extLst>
              <a:ext uri="{FF2B5EF4-FFF2-40B4-BE49-F238E27FC236}">
                <a16:creationId xmlns:a16="http://schemas.microsoft.com/office/drawing/2014/main" id="{1CBC93E7-9C54-471B-95C5-4DFB2E23B617}"/>
              </a:ext>
            </a:extLst>
          </p:cNvPr>
          <p:cNvSpPr/>
          <p:nvPr/>
        </p:nvSpPr>
        <p:spPr>
          <a:xfrm>
            <a:off x="1080805" y="2133600"/>
            <a:ext cx="1661255" cy="5287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CFD4A1-D392-44D4-9D13-72A84903A832}"/>
              </a:ext>
            </a:extLst>
          </p:cNvPr>
          <p:cNvSpPr txBox="1"/>
          <p:nvPr/>
        </p:nvSpPr>
        <p:spPr>
          <a:xfrm>
            <a:off x="3301389" y="2601723"/>
            <a:ext cx="4525598" cy="1323439"/>
          </a:xfrm>
          <a:prstGeom prst="rect">
            <a:avLst/>
          </a:prstGeom>
          <a:solidFill>
            <a:srgbClr val="FFCCFF"/>
          </a:solidFill>
        </p:spPr>
        <p:txBody>
          <a:bodyPr wrap="square" lIns="25400" tIns="12700" rIns="25400" bIns="12700" rtlCol="0">
            <a:spAutoFit/>
          </a:bodyPr>
          <a:lstStyle/>
          <a:p>
            <a:r>
              <a:rPr lang="en-US" sz="1200" i="1" dirty="0">
                <a:solidFill>
                  <a:schemeClr val="bg1">
                    <a:lumMod val="65000"/>
                  </a:schemeClr>
                </a:solidFill>
              </a:rPr>
              <a:t>Was sind die vier Hauptrisikofaktoren für Pterygium?</a:t>
            </a:r>
          </a:p>
          <a:p>
            <a:r>
              <a:rPr lang="en-US" sz="1200" dirty="0">
                <a:solidFill>
                  <a:schemeClr val="bg1">
                    <a:lumMod val="65000"/>
                  </a:schemeClr>
                </a:solidFill>
              </a:rPr>
              <a:t>--Alter</a:t>
            </a:r>
          </a:p>
          <a:p>
            <a:r>
              <a:rPr lang="en-US" sz="1200" dirty="0">
                <a:solidFill>
                  <a:schemeClr val="bg1">
                    <a:lumMod val="65000"/>
                  </a:schemeClr>
                </a:solidFill>
              </a:rPr>
              <a:t>--UV-Exposition</a:t>
            </a:r>
          </a:p>
          <a:p>
            <a:r>
              <a:rPr lang="en-US" sz="1200" dirty="0">
                <a:solidFill>
                  <a:schemeClr val="bg1">
                    <a:lumMod val="65000"/>
                  </a:schemeClr>
                </a:solidFill>
              </a:rPr>
              <a:t>--Geografische Lage</a:t>
            </a:r>
          </a:p>
          <a:p>
            <a:r>
              <a:rPr lang="en-US" sz="1200" b="1" dirty="0">
                <a:solidFill>
                  <a:srgbClr val="0000FF"/>
                </a:solidFill>
              </a:rPr>
              <a:t>--Geschlecht</a:t>
            </a:r>
          </a:p>
        </p:txBody>
      </p:sp>
      <p:sp>
        <p:nvSpPr>
          <p:cNvPr id="10" name="TextBox 9">
            <a:extLst>
              <a:ext uri="{FF2B5EF4-FFF2-40B4-BE49-F238E27FC236}">
                <a16:creationId xmlns:a16="http://schemas.microsoft.com/office/drawing/2014/main" id="{4F8A617E-A339-434C-B7FA-EDA2F5DE4A72}"/>
              </a:ext>
            </a:extLst>
          </p:cNvPr>
          <p:cNvSpPr txBox="1"/>
          <p:nvPr/>
        </p:nvSpPr>
        <p:spPr>
          <a:xfrm>
            <a:off x="4521544" y="3570942"/>
            <a:ext cx="2710999" cy="523220"/>
          </a:xfrm>
          <a:prstGeom prst="rect">
            <a:avLst/>
          </a:prstGeom>
          <a:solidFill>
            <a:srgbClr val="00FF99"/>
          </a:solidFill>
        </p:spPr>
        <p:txBody>
          <a:bodyPr wrap="square" lIns="25400" tIns="12700" rIns="25400" bIns="12700" rtlCol="0">
            <a:spAutoFit/>
          </a:bodyPr>
          <a:lstStyle/>
          <a:p>
            <a:r>
              <a:rPr lang="en-US" sz="1200" i="1" dirty="0">
                <a:solidFill>
                  <a:srgbClr val="0000FF"/>
                </a:solidFill>
              </a:rPr>
              <a:t>Welches Geschlecht ist stärker gefährdet?</a:t>
            </a:r>
          </a:p>
          <a:p>
            <a:r>
              <a:rPr lang="en-US" sz="1200" dirty="0">
                <a:solidFill>
                  <a:srgbClr val="0000FF"/>
                </a:solidFill>
              </a:rPr>
              <a:t>Männer</a:t>
            </a:r>
          </a:p>
        </p:txBody>
      </p:sp>
      <p:sp>
        <p:nvSpPr>
          <p:cNvPr id="13" name="TextBox 12">
            <a:extLst>
              <a:ext uri="{FF2B5EF4-FFF2-40B4-BE49-F238E27FC236}">
                <a16:creationId xmlns:a16="http://schemas.microsoft.com/office/drawing/2014/main" id="{FFFE1BA5-F6C0-499C-8929-FD2E6A907C77}"/>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1013C465-8F63-201A-EEC4-5FF842D7549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651909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94EA4-48AE-9AD6-8D55-635292C9B926}"/>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EA1B1F4A-305C-1C58-6E99-2A09EED3A208}"/>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F6D0490B-86E9-336B-9D56-463B27D2B7B0}"/>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5</a:t>
            </a:fld>
            <a:endParaRPr lang="en-US" altLang="en-US"/>
          </a:p>
        </p:txBody>
      </p:sp>
      <p:sp>
        <p:nvSpPr>
          <p:cNvPr id="4" name="TextBox 3">
            <a:extLst>
              <a:ext uri="{FF2B5EF4-FFF2-40B4-BE49-F238E27FC236}">
                <a16:creationId xmlns:a16="http://schemas.microsoft.com/office/drawing/2014/main" id="{45A2B845-BE5A-92B4-AC0C-17C02C87D857}"/>
              </a:ext>
            </a:extLst>
          </p:cNvPr>
          <p:cNvSpPr txBox="1"/>
          <p:nvPr/>
        </p:nvSpPr>
        <p:spPr>
          <a:xfrm>
            <a:off x="457200" y="1219200"/>
            <a:ext cx="8153399" cy="1477328"/>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welcher Schicht der Hornhaut befinden sich Eisenlinien?</a:t>
            </a:r>
          </a:p>
          <a:p>
            <a:r>
              <a:rPr lang="en-US" sz="1200" dirty="0">
                <a:solidFill>
                  <a:schemeClr val="bg1">
                    <a:lumMod val="75000"/>
                  </a:schemeClr>
                </a:solidFill>
              </a:rPr>
              <a:t>Im Epithel, genauer gesagt in dessen Basalschicht</a:t>
            </a:r>
          </a:p>
          <a:p>
            <a:endParaRPr lang="en-US" dirty="0">
              <a:solidFill>
                <a:schemeClr val="bg1">
                  <a:lumMod val="75000"/>
                </a:schemeClr>
              </a:solidFill>
            </a:endParaRPr>
          </a:p>
          <a:p>
            <a:r>
              <a:rPr lang="en-US" sz="1200" i="1" dirty="0">
                <a:solidFill>
                  <a:schemeClr val="bg1">
                    <a:lumMod val="75000"/>
                  </a:schemeClr>
                </a:solidFill>
              </a:rPr>
              <a:t>Welcher sehr allgemeine Prozess ist für ihre Entstehung verantwortlich?</a:t>
            </a:r>
          </a:p>
          <a:p>
            <a:r>
              <a:rPr lang="en-US" sz="1200" dirty="0">
                <a:solidFill>
                  <a:schemeClr val="bg1">
                    <a:lumMod val="75000"/>
                  </a:schemeClr>
                </a:solidFill>
              </a:rPr>
              <a:t>Ansammlung von Tränenflüssigkeit in der Nähe von </a:t>
            </a:r>
            <a:r>
              <a:rPr lang="en-US" sz="1200" b="1" dirty="0"/>
              <a:t>Unregelmäßigkeiten der Augenoberfläche</a:t>
            </a:r>
          </a:p>
        </p:txBody>
      </p:sp>
      <p:sp>
        <p:nvSpPr>
          <p:cNvPr id="5" name="TextBox 4">
            <a:extLst>
              <a:ext uri="{FF2B5EF4-FFF2-40B4-BE49-F238E27FC236}">
                <a16:creationId xmlns:a16="http://schemas.microsoft.com/office/drawing/2014/main" id="{6AED5B50-A341-34CE-2339-28F1016BB4D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6" name="TextBox 5">
            <a:extLst>
              <a:ext uri="{FF2B5EF4-FFF2-40B4-BE49-F238E27FC236}">
                <a16:creationId xmlns:a16="http://schemas.microsoft.com/office/drawing/2014/main" id="{D1F3F74E-CC31-75B0-4507-52DBE3F27C44}"/>
              </a:ext>
            </a:extLst>
          </p:cNvPr>
          <p:cNvSpPr txBox="1"/>
          <p:nvPr/>
        </p:nvSpPr>
        <p:spPr>
          <a:xfrm>
            <a:off x="1954306" y="2814429"/>
            <a:ext cx="6096000" cy="584775"/>
          </a:xfrm>
          <a:prstGeom prst="rect">
            <a:avLst/>
          </a:prstGeom>
          <a:noFill/>
        </p:spPr>
        <p:txBody>
          <a:bodyPr wrap="square" lIns="25400" tIns="12700" rIns="25400" bIns="12700" rtlCol="0">
            <a:spAutoFit/>
          </a:bodyPr>
          <a:lstStyle/>
          <a:p>
            <a:r>
              <a:rPr lang="en-US" sz="1200" i="1" dirty="0">
                <a:solidFill>
                  <a:srgbClr val="0000CC"/>
                </a:solidFill>
              </a:rPr>
              <a:t>Was sagt das Vorhandensein einer Eisenlinie in der Regel über die Ursache der Unregelmäßigkeit der Augenoberfläche aus?</a:t>
            </a:r>
          </a:p>
        </p:txBody>
      </p:sp>
    </p:spTree>
    <p:extLst>
      <p:ext uri="{BB962C8B-B14F-4D97-AF65-F5344CB8AC3E}">
        <p14:creationId xmlns:p14="http://schemas.microsoft.com/office/powerpoint/2010/main" val="8005630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rgbClr val="0000FF"/>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r>
              <a:rPr lang="en-US" altLang="en-US" sz="1200" dirty="0">
                <a:solidFill>
                  <a:srgbClr val="0000FF"/>
                </a:solidFill>
              </a:rPr>
              <a:t>Pterygium</a:t>
            </a:r>
          </a:p>
          <a:p>
            <a:pPr marL="669925" lvl="1" indent="-325438" eaLnBrk="1" hangingPunct="1">
              <a:buFont typeface="Wingdings" panose="05000000000000000000" pitchFamily="2" charset="2"/>
              <a:buNone/>
            </a:pPr>
            <a:r>
              <a:rPr lang="en-US" altLang="en-US" sz="1200" i="1" dirty="0"/>
              <a:t>2) </a:t>
            </a:r>
            <a:r>
              <a:rPr lang="en-US" altLang="en-US" sz="1200" dirty="0">
                <a:solidFill>
                  <a:srgbClr val="008000"/>
                </a:solidFill>
              </a:rPr>
              <a:t>Fleischer-Linie (Ring)</a:t>
            </a:r>
          </a:p>
          <a:p>
            <a:pPr marL="1022350" lvl="2" indent="-350838" eaLnBrk="1" hangingPunct="1"/>
            <a:r>
              <a:rPr lang="en-US" altLang="en-US" sz="1200" b="1" i="1" dirty="0">
                <a:solidFill>
                  <a:srgbClr val="0000FF"/>
                </a:solidFill>
              </a:rPr>
              <a:t>?</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50</a:t>
            </a:fld>
            <a:endParaRPr lang="en-US" altLang="en-US" sz="1000"/>
          </a:p>
        </p:txBody>
      </p:sp>
      <p:sp>
        <p:nvSpPr>
          <p:cNvPr id="9" name="TextBox 8">
            <a:extLst>
              <a:ext uri="{FF2B5EF4-FFF2-40B4-BE49-F238E27FC236}">
                <a16:creationId xmlns:a16="http://schemas.microsoft.com/office/drawing/2014/main" id="{C3AB4D0D-D872-4EF9-9808-42D04B777ADC}"/>
              </a:ext>
            </a:extLst>
          </p:cNvPr>
          <p:cNvSpPr txBox="1"/>
          <p:nvPr/>
        </p:nvSpPr>
        <p:spPr>
          <a:xfrm>
            <a:off x="3810000" y="3683153"/>
            <a:ext cx="3100529" cy="430887"/>
          </a:xfrm>
          <a:prstGeom prst="rect">
            <a:avLst/>
          </a:prstGeom>
          <a:noFill/>
        </p:spPr>
        <p:txBody>
          <a:bodyPr wrap="square" lIns="25400" tIns="12700" rIns="25400" bIns="12700" rtlCol="0">
            <a:spAutoFit/>
          </a:bodyPr>
          <a:lstStyle/>
          <a:p>
            <a:r>
              <a:rPr lang="en-US" sz="1200" dirty="0">
                <a:solidFill>
                  <a:srgbClr val="008000"/>
                </a:solidFill>
                <a:latin typeface="Segoe Script" panose="020B0504020000000003" pitchFamily="34" charset="0"/>
              </a:rPr>
              <a:t>steht in Zusammenhang mit…</a:t>
            </a:r>
          </a:p>
        </p:txBody>
      </p:sp>
      <p:sp>
        <p:nvSpPr>
          <p:cNvPr id="8" name="TextBox 7">
            <a:extLst>
              <a:ext uri="{FF2B5EF4-FFF2-40B4-BE49-F238E27FC236}">
                <a16:creationId xmlns:a16="http://schemas.microsoft.com/office/drawing/2014/main" id="{DE1F0BB0-45FD-41E0-9102-9D37F3A36632}"/>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2" name="Title 1">
            <a:extLst>
              <a:ext uri="{FF2B5EF4-FFF2-40B4-BE49-F238E27FC236}">
                <a16:creationId xmlns:a16="http://schemas.microsoft.com/office/drawing/2014/main" id="{2C3D3BDF-B90B-7A60-80F9-1B74B42412C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257745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rgbClr val="0000FF"/>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r>
              <a:rPr lang="en-US" altLang="en-US" sz="1200" dirty="0">
                <a:solidFill>
                  <a:srgbClr val="0000FF"/>
                </a:solidFill>
              </a:rPr>
              <a:t>Pterygium</a:t>
            </a:r>
          </a:p>
          <a:p>
            <a:pPr marL="669925" lvl="1" indent="-325438" eaLnBrk="1" hangingPunct="1">
              <a:buFont typeface="Wingdings" panose="05000000000000000000" pitchFamily="2" charset="2"/>
              <a:buNone/>
            </a:pPr>
            <a:r>
              <a:rPr lang="en-US" altLang="en-US" sz="1200" i="1" dirty="0"/>
              <a:t>2) </a:t>
            </a:r>
            <a:r>
              <a:rPr lang="en-US" altLang="en-US" sz="1200"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51</a:t>
            </a:fld>
            <a:endParaRPr lang="en-US" altLang="en-US" sz="1000"/>
          </a:p>
        </p:txBody>
      </p:sp>
      <p:sp>
        <p:nvSpPr>
          <p:cNvPr id="8" name="TextBox 7">
            <a:extLst>
              <a:ext uri="{FF2B5EF4-FFF2-40B4-BE49-F238E27FC236}">
                <a16:creationId xmlns:a16="http://schemas.microsoft.com/office/drawing/2014/main" id="{26BEE4D8-E12A-4707-B3AF-1A50BE79A4FA}"/>
              </a:ext>
            </a:extLst>
          </p:cNvPr>
          <p:cNvSpPr txBox="1"/>
          <p:nvPr/>
        </p:nvSpPr>
        <p:spPr>
          <a:xfrm>
            <a:off x="3810000" y="3683153"/>
            <a:ext cx="3100529" cy="430887"/>
          </a:xfrm>
          <a:prstGeom prst="rect">
            <a:avLst/>
          </a:prstGeom>
          <a:noFill/>
        </p:spPr>
        <p:txBody>
          <a:bodyPr wrap="square" lIns="25400" tIns="12700" rIns="25400" bIns="12700" rtlCol="0">
            <a:spAutoFit/>
          </a:bodyPr>
          <a:lstStyle/>
          <a:p>
            <a:r>
              <a:rPr lang="en-US" sz="1200" dirty="0">
                <a:solidFill>
                  <a:srgbClr val="008000"/>
                </a:solidFill>
                <a:latin typeface="Segoe Script" panose="020B0504020000000003" pitchFamily="34" charset="0"/>
              </a:rPr>
              <a:t>steht in Zusammenhang mit…</a:t>
            </a:r>
          </a:p>
        </p:txBody>
      </p:sp>
      <p:sp>
        <p:nvSpPr>
          <p:cNvPr id="9" name="TextBox 8">
            <a:extLst>
              <a:ext uri="{FF2B5EF4-FFF2-40B4-BE49-F238E27FC236}">
                <a16:creationId xmlns:a16="http://schemas.microsoft.com/office/drawing/2014/main" id="{E23B0E25-ECB6-4BE4-B2BB-F2BF36FA2BAB}"/>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2" name="Title 1">
            <a:extLst>
              <a:ext uri="{FF2B5EF4-FFF2-40B4-BE49-F238E27FC236}">
                <a16:creationId xmlns:a16="http://schemas.microsoft.com/office/drawing/2014/main" id="{6BBDB9FC-A83D-4D8D-AE0C-0943546B457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7970545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52</a:t>
            </a:fld>
            <a:endParaRPr lang="en-US" altLang="en-US" sz="1000"/>
          </a:p>
        </p:txBody>
      </p:sp>
      <p:sp>
        <p:nvSpPr>
          <p:cNvPr id="2" name="Oval 1">
            <a:extLst>
              <a:ext uri="{FF2B5EF4-FFF2-40B4-BE49-F238E27FC236}">
                <a16:creationId xmlns:a16="http://schemas.microsoft.com/office/drawing/2014/main" id="{0EC131AC-D336-4B58-9DD4-9515455F3943}"/>
              </a:ext>
            </a:extLst>
          </p:cNvPr>
          <p:cNvSpPr/>
          <p:nvPr/>
        </p:nvSpPr>
        <p:spPr>
          <a:xfrm>
            <a:off x="762000" y="2355843"/>
            <a:ext cx="1981200" cy="49393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6">
            <a:extLst>
              <a:ext uri="{FF2B5EF4-FFF2-40B4-BE49-F238E27FC236}">
                <a16:creationId xmlns:a16="http://schemas.microsoft.com/office/drawing/2014/main" id="{EC7CA192-592E-4929-B0B8-84B441154E7B}"/>
              </a:ext>
            </a:extLst>
          </p:cNvPr>
          <p:cNvSpPr txBox="1">
            <a:spLocks noChangeArrowheads="1"/>
          </p:cNvSpPr>
          <p:nvPr/>
        </p:nvSpPr>
        <p:spPr bwMode="auto">
          <a:xfrm>
            <a:off x="1530315" y="2798975"/>
            <a:ext cx="3644969" cy="579646"/>
          </a:xfrm>
          <a:prstGeom prst="rect">
            <a:avLst/>
          </a:prstGeom>
          <a:solidFill>
            <a:schemeClr val="accent5">
              <a:lumMod val="60000"/>
              <a:lumOff val="40000"/>
            </a:schemeClr>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t>Wo befindet sich die Fleischer-Linie in Bezug auf den </a:t>
            </a:r>
            <a:r>
              <a:rPr lang="en-US" altLang="en-US" sz="1200" i="1" dirty="0" err="1"/>
              <a:t>Konus</a:t>
            </a:r>
            <a:r>
              <a:rPr lang="en-US" altLang="en-US" sz="1200" i="1" dirty="0"/>
              <a:t>?</a:t>
            </a:r>
          </a:p>
          <a:p>
            <a:pPr eaLnBrk="1" hangingPunct="1"/>
            <a:r>
              <a:rPr lang="en-US" altLang="en-US" sz="1200" dirty="0">
                <a:solidFill>
                  <a:srgbClr val="CCFFCC"/>
                </a:solidFill>
              </a:rPr>
              <a:t>An seiner Basis</a:t>
            </a:r>
            <a:endParaRPr lang="en-US" altLang="en-US" sz="1600" b="1" dirty="0">
              <a:solidFill>
                <a:srgbClr val="CCFFCC"/>
              </a:solidFill>
            </a:endParaRPr>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3" name="Title 2">
            <a:extLst>
              <a:ext uri="{FF2B5EF4-FFF2-40B4-BE49-F238E27FC236}">
                <a16:creationId xmlns:a16="http://schemas.microsoft.com/office/drawing/2014/main" id="{003E1C78-EA0B-56E4-D983-E22D6C8B0F8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0355173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F2C57-8C11-060D-5BC5-A6E92F810627}"/>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F406A83B-AD17-4439-EA31-BA48C76E2936}"/>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05301FEA-7304-B6E0-9C99-DA5D058F6CAC}"/>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EB0D5E48-DC78-1AF6-B357-61DEEB5B3313}"/>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C9CC61E5-1200-8EFB-908A-DAC3C1CED23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53</a:t>
            </a:fld>
            <a:endParaRPr lang="en-US" altLang="en-US" sz="1000"/>
          </a:p>
        </p:txBody>
      </p:sp>
      <p:sp>
        <p:nvSpPr>
          <p:cNvPr id="2" name="Oval 1">
            <a:extLst>
              <a:ext uri="{FF2B5EF4-FFF2-40B4-BE49-F238E27FC236}">
                <a16:creationId xmlns:a16="http://schemas.microsoft.com/office/drawing/2014/main" id="{3CD0FDC6-42B6-4509-790E-D703204DB3F7}"/>
              </a:ext>
            </a:extLst>
          </p:cNvPr>
          <p:cNvSpPr/>
          <p:nvPr/>
        </p:nvSpPr>
        <p:spPr>
          <a:xfrm>
            <a:off x="685800" y="2401668"/>
            <a:ext cx="1981200" cy="49393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6">
            <a:extLst>
              <a:ext uri="{FF2B5EF4-FFF2-40B4-BE49-F238E27FC236}">
                <a16:creationId xmlns:a16="http://schemas.microsoft.com/office/drawing/2014/main" id="{955DCC6B-C44B-F375-D344-D81616869965}"/>
              </a:ext>
            </a:extLst>
          </p:cNvPr>
          <p:cNvSpPr txBox="1">
            <a:spLocks noChangeArrowheads="1"/>
          </p:cNvSpPr>
          <p:nvPr/>
        </p:nvSpPr>
        <p:spPr bwMode="auto">
          <a:xfrm>
            <a:off x="1530315" y="2798975"/>
            <a:ext cx="3644969" cy="579646"/>
          </a:xfrm>
          <a:prstGeom prst="rect">
            <a:avLst/>
          </a:prstGeom>
          <a:solidFill>
            <a:schemeClr val="accent5">
              <a:lumMod val="60000"/>
              <a:lumOff val="40000"/>
            </a:schemeClr>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t>Wo befindet sich die Fleischer-Linie in Bezug auf den </a:t>
            </a:r>
            <a:r>
              <a:rPr lang="en-US" altLang="en-US" sz="1200" i="1" dirty="0" err="1"/>
              <a:t>Konus</a:t>
            </a:r>
            <a:r>
              <a:rPr lang="en-US" altLang="en-US" sz="1200" i="1" dirty="0"/>
              <a:t>?</a:t>
            </a:r>
          </a:p>
          <a:p>
            <a:pPr eaLnBrk="1" hangingPunct="1"/>
            <a:r>
              <a:rPr lang="en-US" altLang="en-US" sz="1200" dirty="0"/>
              <a:t>An seiner Basis</a:t>
            </a:r>
            <a:endParaRPr lang="en-US" altLang="en-US" sz="1600" b="1" dirty="0"/>
          </a:p>
        </p:txBody>
      </p:sp>
      <p:sp>
        <p:nvSpPr>
          <p:cNvPr id="12" name="TextBox 11">
            <a:extLst>
              <a:ext uri="{FF2B5EF4-FFF2-40B4-BE49-F238E27FC236}">
                <a16:creationId xmlns:a16="http://schemas.microsoft.com/office/drawing/2014/main" id="{E7C835C2-9371-86AA-5E2F-29C30E14C996}"/>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3" name="Title 2">
            <a:extLst>
              <a:ext uri="{FF2B5EF4-FFF2-40B4-BE49-F238E27FC236}">
                <a16:creationId xmlns:a16="http://schemas.microsoft.com/office/drawing/2014/main" id="{43704BF7-29F3-4EDD-DE14-91C49CAB2774}"/>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9022381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BAC731-BAA5-47D0-A920-FA8A8FBC33ED}"/>
              </a:ext>
            </a:extLst>
          </p:cNvPr>
          <p:cNvSpPr>
            <a:spLocks noGrp="1"/>
          </p:cNvSpPr>
          <p:nvPr>
            <p:ph type="sldNum" sz="quarter" idx="12"/>
          </p:nvPr>
        </p:nvSpPr>
        <p:spPr/>
        <p:txBody>
          <a:bodyPr wrap="square" lIns="25400" tIns="12700" rIns="25400" bIns="12700"/>
          <a:lstStyle/>
          <a:p>
            <a:pPr>
              <a:defRPr/>
            </a:pPr>
            <a:fld id="{B6F65C36-60E1-4404-96AA-690A662D63C2}" type="slidenum">
              <a:rPr lang="en-US" altLang="en-US" smtClean="0"/>
              <a:t>54</a:t>
            </a:fld>
            <a:endParaRPr lang="en-US" altLang="en-US"/>
          </a:p>
        </p:txBody>
      </p:sp>
      <p:sp>
        <p:nvSpPr>
          <p:cNvPr id="8" name="TextBox 7">
            <a:extLst>
              <a:ext uri="{FF2B5EF4-FFF2-40B4-BE49-F238E27FC236}">
                <a16:creationId xmlns:a16="http://schemas.microsoft.com/office/drawing/2014/main" id="{5E4487A5-C12E-4470-BF3E-86E136288E0F}"/>
              </a:ext>
            </a:extLst>
          </p:cNvPr>
          <p:cNvSpPr txBox="1"/>
          <p:nvPr/>
        </p:nvSpPr>
        <p:spPr>
          <a:xfrm>
            <a:off x="3575572" y="5791200"/>
            <a:ext cx="1992853" cy="369332"/>
          </a:xfrm>
          <a:prstGeom prst="rect">
            <a:avLst/>
          </a:prstGeom>
          <a:noFill/>
        </p:spPr>
        <p:txBody>
          <a:bodyPr wrap="square" lIns="25400" tIns="12700" rIns="25400" bIns="12700" rtlCol="0">
            <a:spAutoFit/>
          </a:bodyPr>
          <a:lstStyle/>
          <a:p>
            <a:pPr algn="ctr"/>
            <a:r>
              <a:rPr lang="en-US" sz="1200" dirty="0"/>
              <a:t>Fleischer-Ring/Linie</a:t>
            </a:r>
          </a:p>
        </p:txBody>
      </p:sp>
      <p:sp>
        <p:nvSpPr>
          <p:cNvPr id="9" name="TextBox 8">
            <a:extLst>
              <a:ext uri="{FF2B5EF4-FFF2-40B4-BE49-F238E27FC236}">
                <a16:creationId xmlns:a16="http://schemas.microsoft.com/office/drawing/2014/main" id="{D893BCE6-9521-4D86-95F6-C8CD40781C98}"/>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pic>
        <p:nvPicPr>
          <p:cNvPr id="6" name="Picture 3">
            <a:extLst>
              <a:ext uri="{FF2B5EF4-FFF2-40B4-BE49-F238E27FC236}">
                <a16:creationId xmlns:a16="http://schemas.microsoft.com/office/drawing/2014/main" id="{6A707ACC-AFFC-42A5-BB00-72BD3FB33D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373" y="2240041"/>
            <a:ext cx="4336627" cy="28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a:extLst>
              <a:ext uri="{FF2B5EF4-FFF2-40B4-BE49-F238E27FC236}">
                <a16:creationId xmlns:a16="http://schemas.microsoft.com/office/drawing/2014/main" id="{58DC2047-9112-4D32-98FA-5630245807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352" y="2240041"/>
            <a:ext cx="3828275" cy="28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C069CF08-8BE8-7383-0730-A94BF323CAA7}"/>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val="30558525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02BD29-FAD0-6020-BD97-BB8FA9FF5353}"/>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55</a:t>
            </a:fld>
            <a:endParaRPr lang="en-US" altLang="en-US"/>
          </a:p>
        </p:txBody>
      </p:sp>
      <p:pic>
        <p:nvPicPr>
          <p:cNvPr id="1026" name="Picture 2" descr="Corneal Iron Lines — Ophthalmology Review">
            <a:extLst>
              <a:ext uri="{FF2B5EF4-FFF2-40B4-BE49-F238E27FC236}">
                <a16:creationId xmlns:a16="http://schemas.microsoft.com/office/drawing/2014/main" id="{F9F77661-40AD-9D39-80AF-98D6027DC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875" y="1819275"/>
            <a:ext cx="7112249" cy="32194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1B9C0BE-1BD8-C7B3-6BC2-9A24D7BCBC7A}"/>
              </a:ext>
            </a:extLst>
          </p:cNvPr>
          <p:cNvSpPr txBox="1"/>
          <p:nvPr/>
        </p:nvSpPr>
        <p:spPr>
          <a:xfrm>
            <a:off x="3004904" y="6096000"/>
            <a:ext cx="3134191" cy="369332"/>
          </a:xfrm>
          <a:prstGeom prst="rect">
            <a:avLst/>
          </a:prstGeom>
          <a:noFill/>
        </p:spPr>
        <p:txBody>
          <a:bodyPr wrap="square" lIns="25400" tIns="12700" rIns="25400" bIns="12700" rtlCol="0">
            <a:spAutoFit/>
          </a:bodyPr>
          <a:lstStyle/>
          <a:p>
            <a:pPr algn="ctr"/>
            <a:r>
              <a:rPr lang="en-US" sz="1200" dirty="0"/>
              <a:t>Fleischer-Ring bei Keratokonus</a:t>
            </a:r>
          </a:p>
        </p:txBody>
      </p:sp>
      <p:sp>
        <p:nvSpPr>
          <p:cNvPr id="4" name="TextBox 3">
            <a:extLst>
              <a:ext uri="{FF2B5EF4-FFF2-40B4-BE49-F238E27FC236}">
                <a16:creationId xmlns:a16="http://schemas.microsoft.com/office/drawing/2014/main" id="{24CF33EC-6C85-3905-EDF8-EDB9931152E2}"/>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7830602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56</a:t>
            </a:fld>
            <a:endParaRPr lang="en-US" altLang="en-US" sz="1000"/>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0" name="TextBox 9">
            <a:extLst>
              <a:ext uri="{FF2B5EF4-FFF2-40B4-BE49-F238E27FC236}">
                <a16:creationId xmlns:a16="http://schemas.microsoft.com/office/drawing/2014/main" id="{401544D1-3016-4710-B72E-A68838936187}"/>
              </a:ext>
            </a:extLst>
          </p:cNvPr>
          <p:cNvSpPr txBox="1"/>
          <p:nvPr/>
        </p:nvSpPr>
        <p:spPr>
          <a:xfrm>
            <a:off x="838200" y="912408"/>
            <a:ext cx="6981825" cy="2518638"/>
          </a:xfrm>
          <a:prstGeom prst="rect">
            <a:avLst/>
          </a:prstGeom>
          <a:solidFill>
            <a:schemeClr val="accent6">
              <a:lumMod val="40000"/>
              <a:lumOff val="60000"/>
            </a:schemeClr>
          </a:solidFill>
        </p:spPr>
        <p:txBody>
          <a:bodyPr wrap="square" lIns="25400" tIns="12700" rIns="25400" bIns="12700" rtlCol="0">
            <a:spAutoFit/>
          </a:bodyPr>
          <a:lstStyle/>
          <a:p>
            <a:pPr>
              <a:defRPr/>
            </a:pPr>
            <a:r>
              <a:rPr lang="en-US" sz="1200" i="1" dirty="0">
                <a:solidFill>
                  <a:srgbClr val="3333FF"/>
                </a:solidFill>
              </a:rPr>
              <a:t>Mit einem Wort: Was für eine Erkrankung ist der Keratokonus (KCN)?</a:t>
            </a:r>
            <a:endParaRPr lang="en-US" sz="1400" i="1" dirty="0">
              <a:solidFill>
                <a:schemeClr val="accent6">
                  <a:lumMod val="40000"/>
                  <a:lumOff val="60000"/>
                </a:schemeClr>
              </a:solidFill>
            </a:endParaRPr>
          </a:p>
          <a:p>
            <a:pPr>
              <a:defRPr/>
            </a:pPr>
            <a:r>
              <a:rPr lang="en-US" sz="1200" dirty="0">
                <a:solidFill>
                  <a:schemeClr val="accent6">
                    <a:lumMod val="40000"/>
                    <a:lumOff val="60000"/>
                  </a:schemeClr>
                </a:solidFill>
              </a:rPr>
              <a:t>Eine </a:t>
            </a:r>
            <a:r>
              <a:rPr lang="en-US" sz="1200" b="1" dirty="0">
                <a:solidFill>
                  <a:schemeClr val="accent6">
                    <a:lumMod val="40000"/>
                    <a:lumOff val="60000"/>
                  </a:schemeClr>
                </a:solidFill>
              </a:rPr>
              <a:t>Ektasie</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Ist sie entzündlich </a:t>
            </a:r>
            <a:r>
              <a:rPr lang="en-US" sz="1200" i="1" dirty="0" err="1">
                <a:solidFill>
                  <a:schemeClr val="accent6">
                    <a:lumMod val="40000"/>
                    <a:lumOff val="60000"/>
                  </a:schemeClr>
                </a:solidFill>
              </a:rPr>
              <a:t>oder</a:t>
            </a:r>
            <a:r>
              <a:rPr lang="en-US" sz="1200" i="1" dirty="0">
                <a:solidFill>
                  <a:schemeClr val="accent6">
                    <a:lumMod val="40000"/>
                    <a:lumOff val="60000"/>
                  </a:schemeClr>
                </a:solidFill>
              </a:rPr>
              <a:t> </a:t>
            </a:r>
            <a:r>
              <a:rPr lang="en-US" sz="1200" i="1" dirty="0" err="1">
                <a:solidFill>
                  <a:schemeClr val="accent6">
                    <a:lumMod val="40000"/>
                    <a:lumOff val="60000"/>
                  </a:schemeClr>
                </a:solidFill>
              </a:rPr>
              <a:t>nicht</a:t>
            </a:r>
            <a:r>
              <a:rPr lang="en-US" sz="1200" i="1" dirty="0">
                <a:solidFill>
                  <a:schemeClr val="accent6">
                    <a:lumMod val="40000"/>
                    <a:lumOff val="60000"/>
                  </a:schemeClr>
                </a:solidFill>
              </a:rPr>
              <a:t> </a:t>
            </a:r>
            <a:r>
              <a:rPr lang="en-US" sz="1200" i="1" dirty="0" err="1">
                <a:solidFill>
                  <a:schemeClr val="accent6">
                    <a:lumMod val="40000"/>
                    <a:lumOff val="60000"/>
                  </a:schemeClr>
                </a:solidFill>
              </a:rPr>
              <a:t>entzündlich</a:t>
            </a:r>
            <a:r>
              <a:rPr lang="en-US" sz="1200" i="1" dirty="0">
                <a:solidFill>
                  <a:schemeClr val="accent6">
                    <a:lumMod val="40000"/>
                    <a:lumOff val="60000"/>
                  </a:schemeClr>
                </a:solidFill>
              </a:rPr>
              <a:t>?</a:t>
            </a:r>
          </a:p>
          <a:p>
            <a:pPr>
              <a:defRPr/>
            </a:pPr>
            <a:r>
              <a:rPr lang="en-US" sz="1200" dirty="0" err="1">
                <a:solidFill>
                  <a:schemeClr val="accent6">
                    <a:lumMod val="40000"/>
                    <a:lumOff val="60000"/>
                  </a:schemeClr>
                </a:solidFill>
              </a:rPr>
              <a:t>nicht</a:t>
            </a:r>
            <a:r>
              <a:rPr lang="en-US" sz="1200" dirty="0">
                <a:solidFill>
                  <a:schemeClr val="accent6">
                    <a:lumMod val="40000"/>
                    <a:lumOff val="60000"/>
                  </a:schemeClr>
                </a:solidFill>
              </a:rPr>
              <a:t> </a:t>
            </a:r>
            <a:r>
              <a:rPr lang="en-US" sz="1200" dirty="0" err="1">
                <a:solidFill>
                  <a:schemeClr val="accent6">
                    <a:lumMod val="40000"/>
                    <a:lumOff val="60000"/>
                  </a:schemeClr>
                </a:solidFill>
              </a:rPr>
              <a:t>entzündlich</a:t>
            </a:r>
            <a:r>
              <a:rPr lang="en-US" sz="1200" dirty="0">
                <a:solidFill>
                  <a:schemeClr val="accent6">
                    <a:lumMod val="40000"/>
                    <a:lumOff val="60000"/>
                  </a:schemeClr>
                </a:solidFill>
              </a:rPr>
              <a:t> </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Was sagt die Hornhauttopographie über den typischen Krankheitsverlauf bei KCN aus?</a:t>
            </a:r>
          </a:p>
          <a:p>
            <a:pPr>
              <a:defRPr/>
            </a:pPr>
            <a:r>
              <a:rPr lang="en-US" sz="1200" dirty="0">
                <a:solidFill>
                  <a:schemeClr val="accent6">
                    <a:lumMod val="40000"/>
                    <a:lumOff val="60000"/>
                  </a:schemeClr>
                </a:solidFill>
              </a:rPr>
              <a:t>Die zentrale und/oder parazentrale Hornhaut wird zunehmend dünner, wodurch sich </a:t>
            </a:r>
            <a:r>
              <a:rPr lang="en-US" sz="1200" dirty="0" err="1">
                <a:solidFill>
                  <a:schemeClr val="accent6">
                    <a:lumMod val="40000"/>
                    <a:lumOff val="60000"/>
                  </a:schemeClr>
                </a:solidFill>
              </a:rPr>
              <a:t>eine</a:t>
            </a:r>
            <a:r>
              <a:rPr lang="en-US" sz="1200" dirty="0">
                <a:solidFill>
                  <a:schemeClr val="accent6">
                    <a:lumMod val="40000"/>
                    <a:lumOff val="60000"/>
                  </a:schemeClr>
                </a:solidFill>
              </a:rPr>
              <a:t> </a:t>
            </a:r>
            <a:r>
              <a:rPr lang="en-US" sz="1200" dirty="0" err="1">
                <a:solidFill>
                  <a:schemeClr val="accent6">
                    <a:lumMod val="40000"/>
                    <a:lumOff val="60000"/>
                  </a:schemeClr>
                </a:solidFill>
              </a:rPr>
              <a:t>Konusförmige</a:t>
            </a:r>
            <a:r>
              <a:rPr lang="en-US" sz="1200" dirty="0">
                <a:solidFill>
                  <a:schemeClr val="accent6">
                    <a:lumMod val="40000"/>
                    <a:lumOff val="60000"/>
                  </a:schemeClr>
                </a:solidFill>
              </a:rPr>
              <a:t> Ausbuchtung bildet. Dies führt schließlich zu einem extremen unregelmäßigen Astigmatismus. </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In welchem Lebensabschnitt schreitet die </a:t>
            </a:r>
            <a:r>
              <a:rPr lang="en-US" sz="1200" i="1" dirty="0" err="1">
                <a:solidFill>
                  <a:schemeClr val="accent6">
                    <a:lumMod val="40000"/>
                    <a:lumOff val="60000"/>
                  </a:schemeClr>
                </a:solidFill>
              </a:rPr>
              <a:t>Erkrankung </a:t>
            </a:r>
            <a:r>
              <a:rPr lang="en-US" sz="1200" i="1" dirty="0">
                <a:solidFill>
                  <a:schemeClr val="accent6">
                    <a:lumMod val="40000"/>
                    <a:lumOff val="60000"/>
                  </a:schemeClr>
                </a:solidFill>
              </a:rPr>
              <a:t>in der Regel am schnellsten fort?</a:t>
            </a:r>
          </a:p>
          <a:p>
            <a:pPr>
              <a:defRPr/>
            </a:pPr>
            <a:r>
              <a:rPr lang="en-US" sz="1200" dirty="0">
                <a:solidFill>
                  <a:schemeClr val="accent6">
                    <a:lumMod val="40000"/>
                    <a:lumOff val="60000"/>
                  </a:schemeClr>
                </a:solidFill>
              </a:rPr>
              <a:t>Im Jugendalter</a:t>
            </a:r>
          </a:p>
        </p:txBody>
      </p:sp>
    </p:spTree>
    <p:extLst>
      <p:ext uri="{BB962C8B-B14F-4D97-AF65-F5344CB8AC3E}">
        <p14:creationId xmlns:p14="http://schemas.microsoft.com/office/powerpoint/2010/main" val="37289493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57</a:t>
            </a:fld>
            <a:endParaRPr lang="en-US" altLang="en-US" sz="1000"/>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0" name="TextBox 9">
            <a:extLst>
              <a:ext uri="{FF2B5EF4-FFF2-40B4-BE49-F238E27FC236}">
                <a16:creationId xmlns:a16="http://schemas.microsoft.com/office/drawing/2014/main" id="{401544D1-3016-4710-B72E-A68838936187}"/>
              </a:ext>
            </a:extLst>
          </p:cNvPr>
          <p:cNvSpPr txBox="1"/>
          <p:nvPr/>
        </p:nvSpPr>
        <p:spPr>
          <a:xfrm>
            <a:off x="838200" y="912408"/>
            <a:ext cx="6981825" cy="2518638"/>
          </a:xfrm>
          <a:prstGeom prst="rect">
            <a:avLst/>
          </a:prstGeom>
          <a:solidFill>
            <a:schemeClr val="accent6">
              <a:lumMod val="40000"/>
              <a:lumOff val="60000"/>
            </a:schemeClr>
          </a:solidFill>
        </p:spPr>
        <p:txBody>
          <a:bodyPr wrap="square" lIns="25400" tIns="12700" rIns="25400" bIns="12700" rtlCol="0">
            <a:spAutoFit/>
          </a:bodyPr>
          <a:lstStyle/>
          <a:p>
            <a:pPr>
              <a:defRPr/>
            </a:pPr>
            <a:r>
              <a:rPr lang="en-US" sz="1200" i="1" dirty="0">
                <a:solidFill>
                  <a:srgbClr val="3333FF"/>
                </a:solidFill>
              </a:rPr>
              <a:t>Mit einem Wort: Was für eine Erkrankung ist der Keratokonus (KCN)?</a:t>
            </a:r>
          </a:p>
          <a:p>
            <a:pPr>
              <a:defRPr/>
            </a:pPr>
            <a:r>
              <a:rPr lang="en-US" sz="1200" dirty="0">
                <a:solidFill>
                  <a:srgbClr val="3333FF"/>
                </a:solidFill>
              </a:rPr>
              <a:t>Eine Ektasie</a:t>
            </a:r>
            <a:endParaRPr lang="en-US" sz="1400" dirty="0">
              <a:solidFill>
                <a:schemeClr val="accent6">
                  <a:lumMod val="40000"/>
                  <a:lumOff val="60000"/>
                </a:schemeClr>
              </a:solidFill>
            </a:endParaRP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Ist sie entzündlich </a:t>
            </a:r>
            <a:r>
              <a:rPr lang="en-US" sz="1200" i="1" dirty="0" err="1">
                <a:solidFill>
                  <a:schemeClr val="accent6">
                    <a:lumMod val="40000"/>
                    <a:lumOff val="60000"/>
                  </a:schemeClr>
                </a:solidFill>
              </a:rPr>
              <a:t>oder</a:t>
            </a:r>
            <a:r>
              <a:rPr lang="en-US" sz="1200" i="1" dirty="0">
                <a:solidFill>
                  <a:schemeClr val="accent6">
                    <a:lumMod val="40000"/>
                    <a:lumOff val="60000"/>
                  </a:schemeClr>
                </a:solidFill>
              </a:rPr>
              <a:t> </a:t>
            </a:r>
            <a:r>
              <a:rPr lang="en-US" sz="1200" i="1" dirty="0" err="1">
                <a:solidFill>
                  <a:schemeClr val="accent6">
                    <a:lumMod val="40000"/>
                    <a:lumOff val="60000"/>
                  </a:schemeClr>
                </a:solidFill>
              </a:rPr>
              <a:t>nicht</a:t>
            </a:r>
            <a:r>
              <a:rPr lang="en-US" sz="1200" i="1" dirty="0">
                <a:solidFill>
                  <a:schemeClr val="accent6">
                    <a:lumMod val="40000"/>
                    <a:lumOff val="60000"/>
                  </a:schemeClr>
                </a:solidFill>
              </a:rPr>
              <a:t> </a:t>
            </a:r>
            <a:r>
              <a:rPr lang="en-US" sz="1200" i="1" dirty="0" err="1">
                <a:solidFill>
                  <a:schemeClr val="accent6">
                    <a:lumMod val="40000"/>
                    <a:lumOff val="60000"/>
                  </a:schemeClr>
                </a:solidFill>
              </a:rPr>
              <a:t>entzündlich</a:t>
            </a:r>
            <a:r>
              <a:rPr lang="en-US" sz="1200" i="1" dirty="0">
                <a:solidFill>
                  <a:schemeClr val="accent6">
                    <a:lumMod val="40000"/>
                    <a:lumOff val="60000"/>
                  </a:schemeClr>
                </a:solidFill>
              </a:rPr>
              <a:t>?</a:t>
            </a:r>
          </a:p>
          <a:p>
            <a:pPr>
              <a:defRPr/>
            </a:pPr>
            <a:r>
              <a:rPr lang="en-US" sz="1200" dirty="0" err="1">
                <a:solidFill>
                  <a:schemeClr val="accent6">
                    <a:lumMod val="40000"/>
                    <a:lumOff val="60000"/>
                  </a:schemeClr>
                </a:solidFill>
              </a:rPr>
              <a:t>nicht</a:t>
            </a:r>
            <a:r>
              <a:rPr lang="en-US" sz="1200" dirty="0">
                <a:solidFill>
                  <a:schemeClr val="accent6">
                    <a:lumMod val="40000"/>
                    <a:lumOff val="60000"/>
                  </a:schemeClr>
                </a:solidFill>
              </a:rPr>
              <a:t> </a:t>
            </a:r>
            <a:r>
              <a:rPr lang="en-US" sz="1200" dirty="0" err="1">
                <a:solidFill>
                  <a:schemeClr val="accent6">
                    <a:lumMod val="40000"/>
                    <a:lumOff val="60000"/>
                  </a:schemeClr>
                </a:solidFill>
              </a:rPr>
              <a:t>entzündlich</a:t>
            </a:r>
            <a:r>
              <a:rPr lang="en-US" sz="1200" dirty="0">
                <a:solidFill>
                  <a:schemeClr val="accent6">
                    <a:lumMod val="40000"/>
                    <a:lumOff val="60000"/>
                  </a:schemeClr>
                </a:solidFill>
              </a:rPr>
              <a:t> </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Was sagt die Hornhauttopographie über den typischen Krankheitsverlauf bei KCN aus?</a:t>
            </a:r>
          </a:p>
          <a:p>
            <a:pPr>
              <a:defRPr/>
            </a:pPr>
            <a:r>
              <a:rPr lang="en-US" sz="1200" dirty="0">
                <a:solidFill>
                  <a:schemeClr val="accent6">
                    <a:lumMod val="40000"/>
                    <a:lumOff val="60000"/>
                  </a:schemeClr>
                </a:solidFill>
              </a:rPr>
              <a:t>Die zentrale und/oder parazentrale Hornhaut wird zunehmend dünner, wodurch sich </a:t>
            </a:r>
            <a:r>
              <a:rPr lang="en-US" sz="1200" dirty="0" err="1">
                <a:solidFill>
                  <a:schemeClr val="accent6">
                    <a:lumMod val="40000"/>
                    <a:lumOff val="60000"/>
                  </a:schemeClr>
                </a:solidFill>
              </a:rPr>
              <a:t>eine</a:t>
            </a:r>
            <a:r>
              <a:rPr lang="en-US" sz="1200" dirty="0">
                <a:solidFill>
                  <a:schemeClr val="accent6">
                    <a:lumMod val="40000"/>
                    <a:lumOff val="60000"/>
                  </a:schemeClr>
                </a:solidFill>
              </a:rPr>
              <a:t> </a:t>
            </a:r>
            <a:r>
              <a:rPr lang="en-US" sz="1200" dirty="0" err="1">
                <a:solidFill>
                  <a:schemeClr val="accent6">
                    <a:lumMod val="40000"/>
                    <a:lumOff val="60000"/>
                  </a:schemeClr>
                </a:solidFill>
              </a:rPr>
              <a:t>Konusförmige</a:t>
            </a:r>
            <a:r>
              <a:rPr lang="en-US" sz="1200" dirty="0">
                <a:solidFill>
                  <a:schemeClr val="accent6">
                    <a:lumMod val="40000"/>
                    <a:lumOff val="60000"/>
                  </a:schemeClr>
                </a:solidFill>
              </a:rPr>
              <a:t> Ausbuchtung bildet. Dies führt schließlich zu einem extremen unregelmäßigen Astigmatismus. </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In welchem Lebensabschnitt schreitet die </a:t>
            </a:r>
            <a:r>
              <a:rPr lang="en-US" sz="1200" i="1" dirty="0" err="1">
                <a:solidFill>
                  <a:schemeClr val="accent6">
                    <a:lumMod val="40000"/>
                    <a:lumOff val="60000"/>
                  </a:schemeClr>
                </a:solidFill>
              </a:rPr>
              <a:t>Erkrankung </a:t>
            </a:r>
            <a:r>
              <a:rPr lang="en-US" sz="1200" i="1" dirty="0">
                <a:solidFill>
                  <a:schemeClr val="accent6">
                    <a:lumMod val="40000"/>
                    <a:lumOff val="60000"/>
                  </a:schemeClr>
                </a:solidFill>
              </a:rPr>
              <a:t>in der Regel am schnellsten fort?</a:t>
            </a:r>
          </a:p>
          <a:p>
            <a:pPr>
              <a:defRPr/>
            </a:pPr>
            <a:r>
              <a:rPr lang="en-US" sz="1200" dirty="0">
                <a:solidFill>
                  <a:schemeClr val="accent6">
                    <a:lumMod val="40000"/>
                    <a:lumOff val="60000"/>
                  </a:schemeClr>
                </a:solidFill>
              </a:rPr>
              <a:t>Im Jugendalter</a:t>
            </a:r>
          </a:p>
        </p:txBody>
      </p:sp>
    </p:spTree>
    <p:extLst>
      <p:ext uri="{BB962C8B-B14F-4D97-AF65-F5344CB8AC3E}">
        <p14:creationId xmlns:p14="http://schemas.microsoft.com/office/powerpoint/2010/main" val="28264886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58</a:t>
            </a:fld>
            <a:endParaRPr lang="en-US" altLang="en-US" sz="1000"/>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0" name="TextBox 9">
            <a:extLst>
              <a:ext uri="{FF2B5EF4-FFF2-40B4-BE49-F238E27FC236}">
                <a16:creationId xmlns:a16="http://schemas.microsoft.com/office/drawing/2014/main" id="{401544D1-3016-4710-B72E-A68838936187}"/>
              </a:ext>
            </a:extLst>
          </p:cNvPr>
          <p:cNvSpPr txBox="1"/>
          <p:nvPr/>
        </p:nvSpPr>
        <p:spPr>
          <a:xfrm>
            <a:off x="838200" y="912408"/>
            <a:ext cx="6981825" cy="2518638"/>
          </a:xfrm>
          <a:prstGeom prst="rect">
            <a:avLst/>
          </a:prstGeom>
          <a:solidFill>
            <a:schemeClr val="accent6">
              <a:lumMod val="40000"/>
              <a:lumOff val="60000"/>
            </a:schemeClr>
          </a:solidFill>
        </p:spPr>
        <p:txBody>
          <a:bodyPr wrap="square" lIns="25400" tIns="12700" rIns="25400" bIns="12700" rtlCol="0">
            <a:spAutoFit/>
          </a:bodyPr>
          <a:lstStyle/>
          <a:p>
            <a:pPr>
              <a:defRPr/>
            </a:pPr>
            <a:r>
              <a:rPr lang="en-US" sz="1200" i="1" dirty="0">
                <a:solidFill>
                  <a:srgbClr val="3333FF"/>
                </a:solidFill>
              </a:rPr>
              <a:t>Mit einem Wort: Was für eine Erkrankung ist der Keratokonus (KCN)?</a:t>
            </a:r>
          </a:p>
          <a:p>
            <a:pPr>
              <a:defRPr/>
            </a:pPr>
            <a:r>
              <a:rPr lang="en-US" sz="1200" dirty="0">
                <a:solidFill>
                  <a:srgbClr val="3333FF"/>
                </a:solidFill>
              </a:rPr>
              <a:t>Eine Ektasie</a:t>
            </a:r>
          </a:p>
          <a:p>
            <a:pPr>
              <a:defRPr/>
            </a:pPr>
            <a:endParaRPr lang="en-US" sz="1400" i="1" dirty="0">
              <a:solidFill>
                <a:srgbClr val="3333FF"/>
              </a:solidFill>
            </a:endParaRPr>
          </a:p>
          <a:p>
            <a:pPr>
              <a:defRPr/>
            </a:pPr>
            <a:r>
              <a:rPr lang="en-US" sz="1200" i="1" dirty="0">
                <a:solidFill>
                  <a:srgbClr val="3333FF"/>
                </a:solidFill>
              </a:rPr>
              <a:t>Ist sie entzündlich </a:t>
            </a:r>
            <a:r>
              <a:rPr lang="en-US" sz="1200" i="1" dirty="0" err="1">
                <a:solidFill>
                  <a:srgbClr val="3333FF"/>
                </a:solidFill>
              </a:rPr>
              <a:t>oder</a:t>
            </a:r>
            <a:r>
              <a:rPr lang="en-US" sz="1200" i="1" dirty="0">
                <a:solidFill>
                  <a:srgbClr val="3333FF"/>
                </a:solidFill>
              </a:rPr>
              <a:t> </a:t>
            </a:r>
            <a:r>
              <a:rPr lang="en-US" sz="1200" i="1" dirty="0" err="1">
                <a:solidFill>
                  <a:srgbClr val="3333FF"/>
                </a:solidFill>
              </a:rPr>
              <a:t>nicht</a:t>
            </a:r>
            <a:r>
              <a:rPr lang="en-US" sz="1200" i="1" dirty="0">
                <a:solidFill>
                  <a:srgbClr val="3333FF"/>
                </a:solidFill>
              </a:rPr>
              <a:t> </a:t>
            </a:r>
            <a:r>
              <a:rPr lang="en-US" sz="1200" i="1" dirty="0" err="1">
                <a:solidFill>
                  <a:srgbClr val="3333FF"/>
                </a:solidFill>
              </a:rPr>
              <a:t>entzündlich</a:t>
            </a:r>
            <a:r>
              <a:rPr lang="en-US" sz="1200" i="1" dirty="0">
                <a:solidFill>
                  <a:srgbClr val="3333FF"/>
                </a:solidFill>
              </a:rPr>
              <a:t>?</a:t>
            </a:r>
            <a:endParaRPr lang="en-US" sz="1400" i="1" dirty="0">
              <a:solidFill>
                <a:schemeClr val="accent6">
                  <a:lumMod val="40000"/>
                  <a:lumOff val="60000"/>
                </a:schemeClr>
              </a:solidFill>
            </a:endParaRPr>
          </a:p>
          <a:p>
            <a:pPr>
              <a:defRPr/>
            </a:pPr>
            <a:r>
              <a:rPr lang="en-US" sz="1200" dirty="0" err="1">
                <a:solidFill>
                  <a:schemeClr val="accent6">
                    <a:lumMod val="40000"/>
                    <a:lumOff val="60000"/>
                  </a:schemeClr>
                </a:solidFill>
              </a:rPr>
              <a:t>nicht</a:t>
            </a:r>
            <a:r>
              <a:rPr lang="en-US" sz="1200" dirty="0">
                <a:solidFill>
                  <a:schemeClr val="accent6">
                    <a:lumMod val="40000"/>
                    <a:lumOff val="60000"/>
                  </a:schemeClr>
                </a:solidFill>
              </a:rPr>
              <a:t> </a:t>
            </a:r>
            <a:r>
              <a:rPr lang="en-US" sz="1200" dirty="0" err="1">
                <a:solidFill>
                  <a:schemeClr val="accent6">
                    <a:lumMod val="40000"/>
                    <a:lumOff val="60000"/>
                  </a:schemeClr>
                </a:solidFill>
              </a:rPr>
              <a:t>entzündlich</a:t>
            </a:r>
            <a:r>
              <a:rPr lang="en-US" sz="1200" dirty="0">
                <a:solidFill>
                  <a:schemeClr val="accent6">
                    <a:lumMod val="40000"/>
                    <a:lumOff val="60000"/>
                  </a:schemeClr>
                </a:solidFill>
              </a:rPr>
              <a:t> </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Was sagt die Hornhauttopographie über den typischen Krankheitsverlauf bei KCN aus?</a:t>
            </a:r>
          </a:p>
          <a:p>
            <a:pPr>
              <a:defRPr/>
            </a:pPr>
            <a:r>
              <a:rPr lang="en-US" sz="1200" dirty="0">
                <a:solidFill>
                  <a:schemeClr val="accent6">
                    <a:lumMod val="40000"/>
                    <a:lumOff val="60000"/>
                  </a:schemeClr>
                </a:solidFill>
              </a:rPr>
              <a:t>Die zentrale und/oder parazentrale Hornhaut wird zunehmend dünner, wodurch sich </a:t>
            </a:r>
            <a:r>
              <a:rPr lang="en-US" sz="1200" dirty="0" err="1">
                <a:solidFill>
                  <a:schemeClr val="accent6">
                    <a:lumMod val="40000"/>
                    <a:lumOff val="60000"/>
                  </a:schemeClr>
                </a:solidFill>
              </a:rPr>
              <a:t>eine</a:t>
            </a:r>
            <a:r>
              <a:rPr lang="en-US" sz="1200" dirty="0">
                <a:solidFill>
                  <a:schemeClr val="accent6">
                    <a:lumMod val="40000"/>
                    <a:lumOff val="60000"/>
                  </a:schemeClr>
                </a:solidFill>
              </a:rPr>
              <a:t> </a:t>
            </a:r>
            <a:r>
              <a:rPr lang="en-US" sz="1200" dirty="0" err="1">
                <a:solidFill>
                  <a:schemeClr val="accent6">
                    <a:lumMod val="40000"/>
                    <a:lumOff val="60000"/>
                  </a:schemeClr>
                </a:solidFill>
              </a:rPr>
              <a:t>Konusförmige</a:t>
            </a:r>
            <a:r>
              <a:rPr lang="en-US" sz="1200" dirty="0">
                <a:solidFill>
                  <a:schemeClr val="accent6">
                    <a:lumMod val="40000"/>
                    <a:lumOff val="60000"/>
                  </a:schemeClr>
                </a:solidFill>
              </a:rPr>
              <a:t> Ausbuchtung bildet. Dies führt schließlich zu einem extremen unregelmäßigen Astigmatismus. </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In welchem Lebensabschnitt schreitet die </a:t>
            </a:r>
            <a:r>
              <a:rPr lang="en-US" sz="1200" i="1" dirty="0" err="1">
                <a:solidFill>
                  <a:schemeClr val="accent6">
                    <a:lumMod val="40000"/>
                    <a:lumOff val="60000"/>
                  </a:schemeClr>
                </a:solidFill>
              </a:rPr>
              <a:t>Erkrankung </a:t>
            </a:r>
            <a:r>
              <a:rPr lang="en-US" sz="1200" i="1" dirty="0">
                <a:solidFill>
                  <a:schemeClr val="accent6">
                    <a:lumMod val="40000"/>
                    <a:lumOff val="60000"/>
                  </a:schemeClr>
                </a:solidFill>
              </a:rPr>
              <a:t>in der Regel am schnellsten fort?</a:t>
            </a:r>
          </a:p>
          <a:p>
            <a:pPr>
              <a:defRPr/>
            </a:pPr>
            <a:r>
              <a:rPr lang="en-US" sz="1200" dirty="0">
                <a:solidFill>
                  <a:schemeClr val="accent6">
                    <a:lumMod val="40000"/>
                    <a:lumOff val="60000"/>
                  </a:schemeClr>
                </a:solidFill>
              </a:rPr>
              <a:t>Im Jugendalter</a:t>
            </a:r>
          </a:p>
        </p:txBody>
      </p:sp>
    </p:spTree>
    <p:extLst>
      <p:ext uri="{BB962C8B-B14F-4D97-AF65-F5344CB8AC3E}">
        <p14:creationId xmlns:p14="http://schemas.microsoft.com/office/powerpoint/2010/main" val="28115819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59</a:t>
            </a:fld>
            <a:endParaRPr lang="en-US" altLang="en-US" sz="1000"/>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0" name="TextBox 9">
            <a:extLst>
              <a:ext uri="{FF2B5EF4-FFF2-40B4-BE49-F238E27FC236}">
                <a16:creationId xmlns:a16="http://schemas.microsoft.com/office/drawing/2014/main" id="{401544D1-3016-4710-B72E-A68838936187}"/>
              </a:ext>
            </a:extLst>
          </p:cNvPr>
          <p:cNvSpPr txBox="1"/>
          <p:nvPr/>
        </p:nvSpPr>
        <p:spPr>
          <a:xfrm>
            <a:off x="838200" y="912408"/>
            <a:ext cx="6981825" cy="2518638"/>
          </a:xfrm>
          <a:prstGeom prst="rect">
            <a:avLst/>
          </a:prstGeom>
          <a:solidFill>
            <a:schemeClr val="accent6">
              <a:lumMod val="40000"/>
              <a:lumOff val="60000"/>
            </a:schemeClr>
          </a:solidFill>
        </p:spPr>
        <p:txBody>
          <a:bodyPr wrap="square" lIns="25400" tIns="12700" rIns="25400" bIns="12700" rtlCol="0">
            <a:spAutoFit/>
          </a:bodyPr>
          <a:lstStyle/>
          <a:p>
            <a:pPr>
              <a:defRPr/>
            </a:pPr>
            <a:r>
              <a:rPr lang="en-US" sz="1200" i="1" dirty="0">
                <a:solidFill>
                  <a:srgbClr val="3333FF"/>
                </a:solidFill>
              </a:rPr>
              <a:t>Mit einem Wort: Was für eine Erkrankung ist der Keratokonus (KCN)?</a:t>
            </a:r>
          </a:p>
          <a:p>
            <a:pPr>
              <a:defRPr/>
            </a:pPr>
            <a:r>
              <a:rPr lang="en-US" sz="1200" dirty="0">
                <a:solidFill>
                  <a:srgbClr val="3333FF"/>
                </a:solidFill>
              </a:rPr>
              <a:t>Eine Ektasie</a:t>
            </a:r>
          </a:p>
          <a:p>
            <a:pPr>
              <a:defRPr/>
            </a:pPr>
            <a:endParaRPr lang="en-US" sz="1400" i="1" dirty="0">
              <a:solidFill>
                <a:srgbClr val="3333FF"/>
              </a:solidFill>
            </a:endParaRPr>
          </a:p>
          <a:p>
            <a:pPr>
              <a:defRPr/>
            </a:pPr>
            <a:r>
              <a:rPr lang="en-US" sz="1200" i="1" dirty="0">
                <a:solidFill>
                  <a:srgbClr val="3333FF"/>
                </a:solidFill>
              </a:rPr>
              <a:t>Ist sie entzündlich </a:t>
            </a:r>
            <a:r>
              <a:rPr lang="en-US" sz="1200" i="1" dirty="0" err="1">
                <a:solidFill>
                  <a:srgbClr val="3333FF"/>
                </a:solidFill>
              </a:rPr>
              <a:t>oder</a:t>
            </a:r>
            <a:r>
              <a:rPr lang="en-US" sz="1200" i="1" dirty="0">
                <a:solidFill>
                  <a:srgbClr val="3333FF"/>
                </a:solidFill>
              </a:rPr>
              <a:t> </a:t>
            </a:r>
            <a:r>
              <a:rPr lang="en-US" sz="1200" i="1" dirty="0" err="1">
                <a:solidFill>
                  <a:srgbClr val="3333FF"/>
                </a:solidFill>
              </a:rPr>
              <a:t>nicht</a:t>
            </a:r>
            <a:r>
              <a:rPr lang="en-US" sz="1200" i="1" dirty="0">
                <a:solidFill>
                  <a:srgbClr val="3333FF"/>
                </a:solidFill>
              </a:rPr>
              <a:t> </a:t>
            </a:r>
            <a:r>
              <a:rPr lang="en-US" sz="1200" i="1" dirty="0" err="1">
                <a:solidFill>
                  <a:srgbClr val="3333FF"/>
                </a:solidFill>
              </a:rPr>
              <a:t>entzündlich</a:t>
            </a:r>
            <a:r>
              <a:rPr lang="en-US" sz="1200" i="1" dirty="0">
                <a:solidFill>
                  <a:srgbClr val="3333FF"/>
                </a:solidFill>
              </a:rPr>
              <a:t>?</a:t>
            </a:r>
          </a:p>
          <a:p>
            <a:pPr>
              <a:defRPr/>
            </a:pPr>
            <a:r>
              <a:rPr lang="en-US" sz="1200" dirty="0" err="1">
                <a:solidFill>
                  <a:srgbClr val="3333FF"/>
                </a:solidFill>
              </a:rPr>
              <a:t>nicht</a:t>
            </a:r>
            <a:r>
              <a:rPr lang="en-US" sz="1200" dirty="0">
                <a:solidFill>
                  <a:srgbClr val="3333FF"/>
                </a:solidFill>
              </a:rPr>
              <a:t> </a:t>
            </a:r>
            <a:r>
              <a:rPr lang="en-US" sz="1200" dirty="0" err="1">
                <a:solidFill>
                  <a:srgbClr val="3333FF"/>
                </a:solidFill>
              </a:rPr>
              <a:t>entzündlich</a:t>
            </a:r>
            <a:r>
              <a:rPr lang="en-US" sz="1200" dirty="0">
                <a:solidFill>
                  <a:srgbClr val="3333FF"/>
                </a:solidFill>
              </a:rPr>
              <a:t> </a:t>
            </a:r>
            <a:endParaRPr lang="en-US" sz="1400" dirty="0">
              <a:solidFill>
                <a:schemeClr val="accent6">
                  <a:lumMod val="40000"/>
                  <a:lumOff val="60000"/>
                </a:schemeClr>
              </a:solidFill>
            </a:endParaRP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Was sagt die Hornhauttopographie über den typischen Krankheitsverlauf bei KCN aus?</a:t>
            </a:r>
          </a:p>
          <a:p>
            <a:pPr>
              <a:defRPr/>
            </a:pPr>
            <a:r>
              <a:rPr lang="en-US" sz="1200" dirty="0">
                <a:solidFill>
                  <a:schemeClr val="accent6">
                    <a:lumMod val="40000"/>
                    <a:lumOff val="60000"/>
                  </a:schemeClr>
                </a:solidFill>
              </a:rPr>
              <a:t>Die zentrale und/oder parazentrale Hornhaut wird zunehmend dünner, wodurch sich </a:t>
            </a:r>
            <a:r>
              <a:rPr lang="en-US" sz="1200" dirty="0" err="1">
                <a:solidFill>
                  <a:schemeClr val="accent6">
                    <a:lumMod val="40000"/>
                    <a:lumOff val="60000"/>
                  </a:schemeClr>
                </a:solidFill>
              </a:rPr>
              <a:t>eine</a:t>
            </a:r>
            <a:r>
              <a:rPr lang="en-US" sz="1200" dirty="0">
                <a:solidFill>
                  <a:schemeClr val="accent6">
                    <a:lumMod val="40000"/>
                    <a:lumOff val="60000"/>
                  </a:schemeClr>
                </a:solidFill>
              </a:rPr>
              <a:t> </a:t>
            </a:r>
            <a:r>
              <a:rPr lang="en-US" sz="1200" dirty="0" err="1">
                <a:solidFill>
                  <a:schemeClr val="accent6">
                    <a:lumMod val="40000"/>
                    <a:lumOff val="60000"/>
                  </a:schemeClr>
                </a:solidFill>
              </a:rPr>
              <a:t>Konusförmige</a:t>
            </a:r>
            <a:r>
              <a:rPr lang="en-US" sz="1200" dirty="0">
                <a:solidFill>
                  <a:schemeClr val="accent6">
                    <a:lumMod val="40000"/>
                    <a:lumOff val="60000"/>
                  </a:schemeClr>
                </a:solidFill>
              </a:rPr>
              <a:t> Ausbuchtung bildet. Dies führt schließlich zu einem extremen unregelmäßigen Astigmatismus. </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In welchem Lebensabschnitt schreitet die </a:t>
            </a:r>
            <a:r>
              <a:rPr lang="en-US" sz="1200" i="1" dirty="0" err="1">
                <a:solidFill>
                  <a:schemeClr val="accent6">
                    <a:lumMod val="40000"/>
                    <a:lumOff val="60000"/>
                  </a:schemeClr>
                </a:solidFill>
              </a:rPr>
              <a:t>Erkrankung </a:t>
            </a:r>
            <a:r>
              <a:rPr lang="en-US" sz="1200" i="1" dirty="0">
                <a:solidFill>
                  <a:schemeClr val="accent6">
                    <a:lumMod val="40000"/>
                    <a:lumOff val="60000"/>
                  </a:schemeClr>
                </a:solidFill>
              </a:rPr>
              <a:t>in der Regel am schnellsten fort?</a:t>
            </a:r>
          </a:p>
          <a:p>
            <a:pPr>
              <a:defRPr/>
            </a:pPr>
            <a:r>
              <a:rPr lang="en-US" sz="1200" dirty="0">
                <a:solidFill>
                  <a:schemeClr val="accent6">
                    <a:lumMod val="40000"/>
                    <a:lumOff val="60000"/>
                  </a:schemeClr>
                </a:solidFill>
              </a:rPr>
              <a:t>Im Jugendalter</a:t>
            </a:r>
          </a:p>
        </p:txBody>
      </p:sp>
    </p:spTree>
    <p:extLst>
      <p:ext uri="{BB962C8B-B14F-4D97-AF65-F5344CB8AC3E}">
        <p14:creationId xmlns:p14="http://schemas.microsoft.com/office/powerpoint/2010/main" val="2214568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D68FF-0039-E85A-6CF0-FA0EF9B7DED1}"/>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74E9181E-6668-C620-23BC-D12E462E5872}"/>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CC5C14D9-B943-30EE-9575-AFF6DE1C15AB}"/>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6</a:t>
            </a:fld>
            <a:endParaRPr lang="en-US" altLang="en-US"/>
          </a:p>
        </p:txBody>
      </p:sp>
      <p:sp>
        <p:nvSpPr>
          <p:cNvPr id="4" name="TextBox 3">
            <a:extLst>
              <a:ext uri="{FF2B5EF4-FFF2-40B4-BE49-F238E27FC236}">
                <a16:creationId xmlns:a16="http://schemas.microsoft.com/office/drawing/2014/main" id="{04999F0C-31E5-4FE9-8541-6EA8DA4B70CA}"/>
              </a:ext>
            </a:extLst>
          </p:cNvPr>
          <p:cNvSpPr txBox="1"/>
          <p:nvPr/>
        </p:nvSpPr>
        <p:spPr>
          <a:xfrm>
            <a:off x="457200" y="1219200"/>
            <a:ext cx="8153399" cy="1477328"/>
          </a:xfrm>
          <a:prstGeom prst="rect">
            <a:avLst/>
          </a:prstGeom>
          <a:noFill/>
        </p:spPr>
        <p:txBody>
          <a:bodyPr wrap="square" lIns="25400" tIns="12700" rIns="25400" bIns="12700" rtlCol="0">
            <a:spAutoFit/>
          </a:bodyPr>
          <a:lstStyle/>
          <a:p>
            <a:r>
              <a:rPr lang="en-US" sz="1200" i="1" dirty="0">
                <a:solidFill>
                  <a:schemeClr val="bg1">
                    <a:lumMod val="75000"/>
                  </a:schemeClr>
                </a:solidFill>
              </a:rPr>
              <a:t>In welcher Schicht der Hornhaut befinden sich Eisenlinien?</a:t>
            </a:r>
          </a:p>
          <a:p>
            <a:r>
              <a:rPr lang="en-US" sz="1200" dirty="0">
                <a:solidFill>
                  <a:schemeClr val="bg1">
                    <a:lumMod val="75000"/>
                  </a:schemeClr>
                </a:solidFill>
              </a:rPr>
              <a:t>Im Epithel, genauer gesagt in dessen Basalschicht</a:t>
            </a:r>
          </a:p>
          <a:p>
            <a:endParaRPr lang="en-US" dirty="0">
              <a:solidFill>
                <a:schemeClr val="bg1">
                  <a:lumMod val="75000"/>
                </a:schemeClr>
              </a:solidFill>
            </a:endParaRPr>
          </a:p>
          <a:p>
            <a:r>
              <a:rPr lang="en-US" sz="1200" i="1" dirty="0">
                <a:solidFill>
                  <a:schemeClr val="bg1">
                    <a:lumMod val="75000"/>
                  </a:schemeClr>
                </a:solidFill>
              </a:rPr>
              <a:t>Welcher sehr allgemeine Prozess ist für ihre Entstehung verantwortlich?</a:t>
            </a:r>
          </a:p>
          <a:p>
            <a:r>
              <a:rPr lang="en-US" sz="1200" dirty="0">
                <a:solidFill>
                  <a:schemeClr val="bg1">
                    <a:lumMod val="75000"/>
                  </a:schemeClr>
                </a:solidFill>
              </a:rPr>
              <a:t>Ansammlung von Tränenflüssigkeit in der Nähe von </a:t>
            </a:r>
            <a:r>
              <a:rPr lang="en-US" sz="1200" b="1" dirty="0"/>
              <a:t>Unregelmäßigkeiten der Augenoberfläche</a:t>
            </a:r>
          </a:p>
        </p:txBody>
      </p:sp>
      <p:sp>
        <p:nvSpPr>
          <p:cNvPr id="5" name="TextBox 4">
            <a:extLst>
              <a:ext uri="{FF2B5EF4-FFF2-40B4-BE49-F238E27FC236}">
                <a16:creationId xmlns:a16="http://schemas.microsoft.com/office/drawing/2014/main" id="{9BED859D-95FE-5A1B-CEBA-610A9841DDF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6" name="TextBox 5">
            <a:extLst>
              <a:ext uri="{FF2B5EF4-FFF2-40B4-BE49-F238E27FC236}">
                <a16:creationId xmlns:a16="http://schemas.microsoft.com/office/drawing/2014/main" id="{52414660-91E4-DEF5-7BCC-09CD25CF4D52}"/>
              </a:ext>
            </a:extLst>
          </p:cNvPr>
          <p:cNvSpPr txBox="1"/>
          <p:nvPr/>
        </p:nvSpPr>
        <p:spPr>
          <a:xfrm>
            <a:off x="1954306" y="2814429"/>
            <a:ext cx="6096000" cy="830997"/>
          </a:xfrm>
          <a:prstGeom prst="rect">
            <a:avLst/>
          </a:prstGeom>
          <a:noFill/>
        </p:spPr>
        <p:txBody>
          <a:bodyPr wrap="square" lIns="25400" tIns="12700" rIns="25400" bIns="12700" rtlCol="0">
            <a:spAutoFit/>
          </a:bodyPr>
          <a:lstStyle/>
          <a:p>
            <a:r>
              <a:rPr lang="en-US" sz="1200" i="1" dirty="0">
                <a:solidFill>
                  <a:srgbClr val="0000CC"/>
                </a:solidFill>
              </a:rPr>
              <a:t>Was sagt das Vorhandensein einer Eisenlinie in der Regel über die Ursache der Unregelmäßigkeit der Augenoberfläche aus?</a:t>
            </a:r>
          </a:p>
          <a:p>
            <a:r>
              <a:rPr lang="en-US" sz="1200" dirty="0">
                <a:solidFill>
                  <a:srgbClr val="0000CC"/>
                </a:solidFill>
              </a:rPr>
              <a:t>Es deutet darauf hin, dass sie bereits seit einiger Zeit besteht</a:t>
            </a:r>
          </a:p>
        </p:txBody>
      </p:sp>
    </p:spTree>
    <p:extLst>
      <p:ext uri="{BB962C8B-B14F-4D97-AF65-F5344CB8AC3E}">
        <p14:creationId xmlns:p14="http://schemas.microsoft.com/office/powerpoint/2010/main" val="14245983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60</a:t>
            </a:fld>
            <a:endParaRPr lang="en-US" altLang="en-US" sz="1000"/>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0" name="TextBox 9">
            <a:extLst>
              <a:ext uri="{FF2B5EF4-FFF2-40B4-BE49-F238E27FC236}">
                <a16:creationId xmlns:a16="http://schemas.microsoft.com/office/drawing/2014/main" id="{401544D1-3016-4710-B72E-A68838936187}"/>
              </a:ext>
            </a:extLst>
          </p:cNvPr>
          <p:cNvSpPr txBox="1"/>
          <p:nvPr/>
        </p:nvSpPr>
        <p:spPr>
          <a:xfrm>
            <a:off x="838200" y="912408"/>
            <a:ext cx="6981825" cy="2518638"/>
          </a:xfrm>
          <a:prstGeom prst="rect">
            <a:avLst/>
          </a:prstGeom>
          <a:solidFill>
            <a:schemeClr val="accent6">
              <a:lumMod val="40000"/>
              <a:lumOff val="60000"/>
            </a:schemeClr>
          </a:solidFill>
        </p:spPr>
        <p:txBody>
          <a:bodyPr wrap="square" lIns="25400" tIns="12700" rIns="25400" bIns="12700" rtlCol="0">
            <a:spAutoFit/>
          </a:bodyPr>
          <a:lstStyle/>
          <a:p>
            <a:pPr>
              <a:defRPr/>
            </a:pPr>
            <a:r>
              <a:rPr lang="en-US" sz="1200" i="1" dirty="0">
                <a:solidFill>
                  <a:srgbClr val="3333FF"/>
                </a:solidFill>
              </a:rPr>
              <a:t>Mit einem Wort: Was für eine Erkrankung ist der Keratokonus (KCN)?</a:t>
            </a:r>
          </a:p>
          <a:p>
            <a:pPr>
              <a:defRPr/>
            </a:pPr>
            <a:r>
              <a:rPr lang="en-US" sz="1200" dirty="0">
                <a:solidFill>
                  <a:srgbClr val="3333FF"/>
                </a:solidFill>
              </a:rPr>
              <a:t>Eine Ektasie</a:t>
            </a:r>
          </a:p>
          <a:p>
            <a:pPr>
              <a:defRPr/>
            </a:pPr>
            <a:endParaRPr lang="en-US" sz="1400" i="1" dirty="0">
              <a:solidFill>
                <a:srgbClr val="3333FF"/>
              </a:solidFill>
            </a:endParaRPr>
          </a:p>
          <a:p>
            <a:pPr>
              <a:defRPr/>
            </a:pPr>
            <a:r>
              <a:rPr lang="en-US" sz="1200" i="1" dirty="0">
                <a:solidFill>
                  <a:srgbClr val="3333FF"/>
                </a:solidFill>
              </a:rPr>
              <a:t>Ist sie entzündlich </a:t>
            </a:r>
            <a:r>
              <a:rPr lang="en-US" sz="1200" i="1" dirty="0" err="1">
                <a:solidFill>
                  <a:srgbClr val="3333FF"/>
                </a:solidFill>
              </a:rPr>
              <a:t>oder</a:t>
            </a:r>
            <a:r>
              <a:rPr lang="en-US" sz="1200" i="1" dirty="0">
                <a:solidFill>
                  <a:srgbClr val="3333FF"/>
                </a:solidFill>
              </a:rPr>
              <a:t> </a:t>
            </a:r>
            <a:r>
              <a:rPr lang="en-US" sz="1200" i="1" dirty="0" err="1">
                <a:solidFill>
                  <a:srgbClr val="3333FF"/>
                </a:solidFill>
              </a:rPr>
              <a:t>nicht</a:t>
            </a:r>
            <a:r>
              <a:rPr lang="en-US" sz="1200" i="1" dirty="0">
                <a:solidFill>
                  <a:srgbClr val="3333FF"/>
                </a:solidFill>
              </a:rPr>
              <a:t> </a:t>
            </a:r>
            <a:r>
              <a:rPr lang="en-US" sz="1200" i="1" dirty="0" err="1">
                <a:solidFill>
                  <a:srgbClr val="3333FF"/>
                </a:solidFill>
              </a:rPr>
              <a:t>entzündlich</a:t>
            </a:r>
            <a:r>
              <a:rPr lang="en-US" sz="1200" i="1" dirty="0">
                <a:solidFill>
                  <a:srgbClr val="3333FF"/>
                </a:solidFill>
              </a:rPr>
              <a:t>?</a:t>
            </a:r>
          </a:p>
          <a:p>
            <a:pPr>
              <a:defRPr/>
            </a:pPr>
            <a:r>
              <a:rPr lang="en-US" sz="1200" dirty="0" err="1">
                <a:solidFill>
                  <a:srgbClr val="3333FF"/>
                </a:solidFill>
              </a:rPr>
              <a:t>nicht</a:t>
            </a:r>
            <a:r>
              <a:rPr lang="en-US" sz="1200" dirty="0">
                <a:solidFill>
                  <a:srgbClr val="3333FF"/>
                </a:solidFill>
              </a:rPr>
              <a:t> </a:t>
            </a:r>
            <a:r>
              <a:rPr lang="en-US" sz="1200" dirty="0" err="1">
                <a:solidFill>
                  <a:srgbClr val="3333FF"/>
                </a:solidFill>
              </a:rPr>
              <a:t>entzündlich</a:t>
            </a:r>
            <a:r>
              <a:rPr lang="en-US" sz="1200" dirty="0">
                <a:solidFill>
                  <a:srgbClr val="3333FF"/>
                </a:solidFill>
              </a:rPr>
              <a:t> </a:t>
            </a:r>
          </a:p>
          <a:p>
            <a:pPr>
              <a:defRPr/>
            </a:pPr>
            <a:endParaRPr lang="en-US" sz="1400" i="1" dirty="0">
              <a:solidFill>
                <a:srgbClr val="3333FF"/>
              </a:solidFill>
            </a:endParaRPr>
          </a:p>
          <a:p>
            <a:pPr>
              <a:defRPr/>
            </a:pPr>
            <a:r>
              <a:rPr lang="en-US" sz="1200" i="1" dirty="0">
                <a:solidFill>
                  <a:srgbClr val="3333FF"/>
                </a:solidFill>
              </a:rPr>
              <a:t>Was sagt die Hornhauttopographie über den typischen Krankheitsverlauf bei KCN aus?</a:t>
            </a:r>
            <a:endParaRPr lang="en-US" sz="1400" i="1" dirty="0">
              <a:solidFill>
                <a:schemeClr val="accent6">
                  <a:lumMod val="40000"/>
                  <a:lumOff val="60000"/>
                </a:schemeClr>
              </a:solidFill>
            </a:endParaRPr>
          </a:p>
          <a:p>
            <a:pPr>
              <a:defRPr/>
            </a:pPr>
            <a:r>
              <a:rPr lang="en-US" sz="1200" dirty="0">
                <a:solidFill>
                  <a:schemeClr val="accent6">
                    <a:lumMod val="40000"/>
                    <a:lumOff val="60000"/>
                  </a:schemeClr>
                </a:solidFill>
              </a:rPr>
              <a:t>Die zentrale und/oder parazentrale Hornhaut wird zunehmend dünner, wodurch sich </a:t>
            </a:r>
            <a:r>
              <a:rPr lang="en-US" sz="1200" dirty="0" err="1">
                <a:solidFill>
                  <a:schemeClr val="accent6">
                    <a:lumMod val="40000"/>
                    <a:lumOff val="60000"/>
                  </a:schemeClr>
                </a:solidFill>
              </a:rPr>
              <a:t>eine</a:t>
            </a:r>
            <a:r>
              <a:rPr lang="en-US" sz="1200" dirty="0">
                <a:solidFill>
                  <a:schemeClr val="accent6">
                    <a:lumMod val="40000"/>
                    <a:lumOff val="60000"/>
                  </a:schemeClr>
                </a:solidFill>
              </a:rPr>
              <a:t> </a:t>
            </a:r>
            <a:r>
              <a:rPr lang="en-US" sz="1200" dirty="0" err="1">
                <a:solidFill>
                  <a:schemeClr val="accent6">
                    <a:lumMod val="40000"/>
                    <a:lumOff val="60000"/>
                  </a:schemeClr>
                </a:solidFill>
              </a:rPr>
              <a:t>Konusförmige</a:t>
            </a:r>
            <a:r>
              <a:rPr lang="en-US" sz="1200" dirty="0">
                <a:solidFill>
                  <a:schemeClr val="accent6">
                    <a:lumMod val="40000"/>
                    <a:lumOff val="60000"/>
                  </a:schemeClr>
                </a:solidFill>
              </a:rPr>
              <a:t> Ausbuchtung bildet. Dies führt schließlich zu einem extremen unregelmäßigen Astigmatismus. </a:t>
            </a: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In welchem Lebensabschnitt schreitet die </a:t>
            </a:r>
            <a:r>
              <a:rPr lang="en-US" sz="1200" i="1" dirty="0" err="1">
                <a:solidFill>
                  <a:schemeClr val="accent6">
                    <a:lumMod val="40000"/>
                    <a:lumOff val="60000"/>
                  </a:schemeClr>
                </a:solidFill>
              </a:rPr>
              <a:t>Erkrankung </a:t>
            </a:r>
            <a:r>
              <a:rPr lang="en-US" sz="1200" i="1" dirty="0">
                <a:solidFill>
                  <a:schemeClr val="accent6">
                    <a:lumMod val="40000"/>
                    <a:lumOff val="60000"/>
                  </a:schemeClr>
                </a:solidFill>
              </a:rPr>
              <a:t>in der Regel am schnellsten fort?</a:t>
            </a:r>
          </a:p>
          <a:p>
            <a:pPr>
              <a:defRPr/>
            </a:pPr>
            <a:r>
              <a:rPr lang="en-US" sz="1200" dirty="0">
                <a:solidFill>
                  <a:schemeClr val="accent6">
                    <a:lumMod val="40000"/>
                    <a:lumOff val="60000"/>
                  </a:schemeClr>
                </a:solidFill>
              </a:rPr>
              <a:t>Im Jugendalter</a:t>
            </a:r>
          </a:p>
        </p:txBody>
      </p:sp>
    </p:spTree>
    <p:extLst>
      <p:ext uri="{BB962C8B-B14F-4D97-AF65-F5344CB8AC3E}">
        <p14:creationId xmlns:p14="http://schemas.microsoft.com/office/powerpoint/2010/main" val="34330533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61</a:t>
            </a:fld>
            <a:endParaRPr lang="en-US" altLang="en-US" sz="1000"/>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0" name="TextBox 9">
            <a:extLst>
              <a:ext uri="{FF2B5EF4-FFF2-40B4-BE49-F238E27FC236}">
                <a16:creationId xmlns:a16="http://schemas.microsoft.com/office/drawing/2014/main" id="{401544D1-3016-4710-B72E-A68838936187}"/>
              </a:ext>
            </a:extLst>
          </p:cNvPr>
          <p:cNvSpPr txBox="1"/>
          <p:nvPr/>
        </p:nvSpPr>
        <p:spPr>
          <a:xfrm>
            <a:off x="838200" y="912408"/>
            <a:ext cx="6981825" cy="2518638"/>
          </a:xfrm>
          <a:prstGeom prst="rect">
            <a:avLst/>
          </a:prstGeom>
          <a:solidFill>
            <a:schemeClr val="accent6">
              <a:lumMod val="40000"/>
              <a:lumOff val="60000"/>
            </a:schemeClr>
          </a:solidFill>
        </p:spPr>
        <p:txBody>
          <a:bodyPr wrap="square" lIns="25400" tIns="12700" rIns="25400" bIns="12700" rtlCol="0">
            <a:spAutoFit/>
          </a:bodyPr>
          <a:lstStyle/>
          <a:p>
            <a:pPr>
              <a:defRPr/>
            </a:pPr>
            <a:r>
              <a:rPr lang="en-US" sz="1200" i="1" dirty="0">
                <a:solidFill>
                  <a:srgbClr val="3333FF"/>
                </a:solidFill>
              </a:rPr>
              <a:t>Mit einem Wort: Was für eine Erkrankung ist der Keratokonus (KCN)?</a:t>
            </a:r>
          </a:p>
          <a:p>
            <a:pPr>
              <a:defRPr/>
            </a:pPr>
            <a:r>
              <a:rPr lang="en-US" sz="1200" dirty="0">
                <a:solidFill>
                  <a:srgbClr val="3333FF"/>
                </a:solidFill>
              </a:rPr>
              <a:t>Eine Ektasie</a:t>
            </a:r>
          </a:p>
          <a:p>
            <a:pPr>
              <a:defRPr/>
            </a:pPr>
            <a:endParaRPr lang="en-US" sz="1400" i="1" dirty="0">
              <a:solidFill>
                <a:srgbClr val="3333FF"/>
              </a:solidFill>
            </a:endParaRPr>
          </a:p>
          <a:p>
            <a:pPr>
              <a:defRPr/>
            </a:pPr>
            <a:r>
              <a:rPr lang="en-US" sz="1200" i="1" dirty="0">
                <a:solidFill>
                  <a:srgbClr val="3333FF"/>
                </a:solidFill>
              </a:rPr>
              <a:t>Ist sie entzündlich </a:t>
            </a:r>
            <a:r>
              <a:rPr lang="en-US" sz="1200" i="1" dirty="0" err="1">
                <a:solidFill>
                  <a:srgbClr val="3333FF"/>
                </a:solidFill>
              </a:rPr>
              <a:t>oder</a:t>
            </a:r>
            <a:r>
              <a:rPr lang="en-US" sz="1200" i="1" dirty="0">
                <a:solidFill>
                  <a:srgbClr val="3333FF"/>
                </a:solidFill>
              </a:rPr>
              <a:t> </a:t>
            </a:r>
            <a:r>
              <a:rPr lang="en-US" sz="1200" i="1" dirty="0" err="1">
                <a:solidFill>
                  <a:srgbClr val="3333FF"/>
                </a:solidFill>
              </a:rPr>
              <a:t>nicht</a:t>
            </a:r>
            <a:r>
              <a:rPr lang="en-US" sz="1200" i="1" dirty="0">
                <a:solidFill>
                  <a:srgbClr val="3333FF"/>
                </a:solidFill>
              </a:rPr>
              <a:t> </a:t>
            </a:r>
            <a:r>
              <a:rPr lang="en-US" sz="1200" i="1" dirty="0" err="1">
                <a:solidFill>
                  <a:srgbClr val="3333FF"/>
                </a:solidFill>
              </a:rPr>
              <a:t>entzündlich</a:t>
            </a:r>
            <a:r>
              <a:rPr lang="en-US" sz="1200" i="1" dirty="0">
                <a:solidFill>
                  <a:srgbClr val="3333FF"/>
                </a:solidFill>
              </a:rPr>
              <a:t>?</a:t>
            </a:r>
          </a:p>
          <a:p>
            <a:pPr>
              <a:defRPr/>
            </a:pPr>
            <a:r>
              <a:rPr lang="en-US" sz="1200" dirty="0" err="1">
                <a:solidFill>
                  <a:srgbClr val="3333FF"/>
                </a:solidFill>
              </a:rPr>
              <a:t>nicht</a:t>
            </a:r>
            <a:r>
              <a:rPr lang="en-US" sz="1200" dirty="0">
                <a:solidFill>
                  <a:srgbClr val="3333FF"/>
                </a:solidFill>
              </a:rPr>
              <a:t> </a:t>
            </a:r>
            <a:r>
              <a:rPr lang="en-US" sz="1200" dirty="0" err="1">
                <a:solidFill>
                  <a:srgbClr val="3333FF"/>
                </a:solidFill>
              </a:rPr>
              <a:t>entzündlich</a:t>
            </a:r>
            <a:r>
              <a:rPr lang="en-US" sz="1200" dirty="0">
                <a:solidFill>
                  <a:srgbClr val="3333FF"/>
                </a:solidFill>
              </a:rPr>
              <a:t> </a:t>
            </a:r>
          </a:p>
          <a:p>
            <a:pPr>
              <a:defRPr/>
            </a:pPr>
            <a:endParaRPr lang="en-US" sz="1400" i="1" dirty="0">
              <a:solidFill>
                <a:srgbClr val="3333FF"/>
              </a:solidFill>
            </a:endParaRPr>
          </a:p>
          <a:p>
            <a:pPr>
              <a:defRPr/>
            </a:pPr>
            <a:r>
              <a:rPr lang="en-US" sz="1200" i="1" dirty="0">
                <a:solidFill>
                  <a:srgbClr val="3333FF"/>
                </a:solidFill>
              </a:rPr>
              <a:t>Was sagt die Hornhauttopographie über den typischen Krankheitsverlauf bei KCN aus?</a:t>
            </a:r>
          </a:p>
          <a:p>
            <a:pPr>
              <a:defRPr/>
            </a:pPr>
            <a:r>
              <a:rPr lang="en-US" sz="1200" dirty="0">
                <a:solidFill>
                  <a:srgbClr val="3333FF"/>
                </a:solidFill>
              </a:rPr>
              <a:t>Die zentrale und/oder parazentrale Hornhaut wird zunehmend dünner, wodurch sich </a:t>
            </a:r>
            <a:r>
              <a:rPr lang="en-US" sz="1200" dirty="0" err="1">
                <a:solidFill>
                  <a:srgbClr val="3333FF"/>
                </a:solidFill>
              </a:rPr>
              <a:t>eine</a:t>
            </a:r>
            <a:r>
              <a:rPr lang="en-US" sz="1200" dirty="0">
                <a:solidFill>
                  <a:srgbClr val="3333FF"/>
                </a:solidFill>
              </a:rPr>
              <a:t> </a:t>
            </a:r>
            <a:r>
              <a:rPr lang="en-US" sz="1200" dirty="0" err="1">
                <a:solidFill>
                  <a:srgbClr val="3333FF"/>
                </a:solidFill>
              </a:rPr>
              <a:t>Konusförmige</a:t>
            </a:r>
            <a:r>
              <a:rPr lang="en-US" sz="1200" dirty="0">
                <a:solidFill>
                  <a:srgbClr val="3333FF"/>
                </a:solidFill>
              </a:rPr>
              <a:t> Ausbuchtung bildet. Dies führt schließlich zu einem extremen unregelmäßigen Astigmatismus. </a:t>
            </a:r>
            <a:endParaRPr lang="en-US" sz="1400" dirty="0">
              <a:solidFill>
                <a:schemeClr val="accent6">
                  <a:lumMod val="40000"/>
                  <a:lumOff val="60000"/>
                </a:schemeClr>
              </a:solidFill>
            </a:endParaRPr>
          </a:p>
          <a:p>
            <a:pPr>
              <a:defRPr/>
            </a:pPr>
            <a:endParaRPr lang="en-US" sz="1400" i="1" dirty="0">
              <a:solidFill>
                <a:schemeClr val="accent6">
                  <a:lumMod val="40000"/>
                  <a:lumOff val="60000"/>
                </a:schemeClr>
              </a:solidFill>
            </a:endParaRPr>
          </a:p>
          <a:p>
            <a:pPr>
              <a:defRPr/>
            </a:pPr>
            <a:r>
              <a:rPr lang="en-US" sz="1200" i="1" dirty="0">
                <a:solidFill>
                  <a:schemeClr val="accent6">
                    <a:lumMod val="40000"/>
                    <a:lumOff val="60000"/>
                  </a:schemeClr>
                </a:solidFill>
              </a:rPr>
              <a:t>In welchem Lebensabschnitt schreitet die </a:t>
            </a:r>
            <a:r>
              <a:rPr lang="en-US" sz="1200" i="1" dirty="0" err="1">
                <a:solidFill>
                  <a:schemeClr val="accent6">
                    <a:lumMod val="40000"/>
                    <a:lumOff val="60000"/>
                  </a:schemeClr>
                </a:solidFill>
              </a:rPr>
              <a:t>Erkrankung </a:t>
            </a:r>
            <a:r>
              <a:rPr lang="en-US" sz="1200" i="1" dirty="0">
                <a:solidFill>
                  <a:schemeClr val="accent6">
                    <a:lumMod val="40000"/>
                    <a:lumOff val="60000"/>
                  </a:schemeClr>
                </a:solidFill>
              </a:rPr>
              <a:t>in der Regel am schnellsten fort?</a:t>
            </a:r>
          </a:p>
          <a:p>
            <a:pPr>
              <a:defRPr/>
            </a:pPr>
            <a:r>
              <a:rPr lang="en-US" sz="1200" dirty="0">
                <a:solidFill>
                  <a:schemeClr val="accent6">
                    <a:lumMod val="40000"/>
                    <a:lumOff val="60000"/>
                  </a:schemeClr>
                </a:solidFill>
              </a:rPr>
              <a:t>Im Jugendalter</a:t>
            </a:r>
          </a:p>
        </p:txBody>
      </p:sp>
    </p:spTree>
    <p:extLst>
      <p:ext uri="{BB962C8B-B14F-4D97-AF65-F5344CB8AC3E}">
        <p14:creationId xmlns:p14="http://schemas.microsoft.com/office/powerpoint/2010/main" val="10693210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1CCFCB-E5AA-4BD1-A823-392F54CCF435}"/>
              </a:ext>
            </a:extLst>
          </p:cNvPr>
          <p:cNvSpPr/>
          <p:nvPr/>
        </p:nvSpPr>
        <p:spPr>
          <a:xfrm>
            <a:off x="2667000" y="5181600"/>
            <a:ext cx="3778250" cy="350838"/>
          </a:xfrm>
          <a:prstGeom prst="rect">
            <a:avLst/>
          </a:prstGeom>
          <a:solidFill>
            <a:srgbClr val="99FF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000" dirty="0">
              <a:solidFill>
                <a:schemeClr val="tx1"/>
              </a:solidFill>
            </a:endParaRPr>
          </a:p>
        </p:txBody>
      </p:sp>
      <p:sp>
        <p:nvSpPr>
          <p:cNvPr id="36867" name="Text Box 33">
            <a:extLst>
              <a:ext uri="{FF2B5EF4-FFF2-40B4-BE49-F238E27FC236}">
                <a16:creationId xmlns:a16="http://schemas.microsoft.com/office/drawing/2014/main" id="{351CFF97-A288-4729-B77F-B65B8C3ECE90}"/>
              </a:ext>
            </a:extLst>
          </p:cNvPr>
          <p:cNvSpPr txBox="1">
            <a:spLocks noChangeArrowheads="1"/>
          </p:cNvSpPr>
          <p:nvPr/>
        </p:nvSpPr>
        <p:spPr bwMode="auto">
          <a:xfrm>
            <a:off x="2667000" y="4830763"/>
            <a:ext cx="37782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a:t>Die Topographie bei Keratokonus zeigt</a:t>
            </a:r>
          </a:p>
          <a:p>
            <a:pPr algn="ctr" eaLnBrk="1" hangingPunct="1">
              <a:spcBef>
                <a:spcPct val="0"/>
              </a:spcBef>
              <a:buClrTx/>
              <a:buSzTx/>
              <a:buFontTx/>
              <a:buNone/>
            </a:pPr>
            <a:r>
              <a:rPr lang="en-US" altLang="en-US" sz="1200" b="1">
                <a:solidFill>
                  <a:srgbClr val="FF0000"/>
                </a:solidFill>
              </a:rPr>
              <a:t>eine stärkere Steilheit der Hornhaut im unteren Bereich</a:t>
            </a:r>
          </a:p>
        </p:txBody>
      </p:sp>
      <p:pic>
        <p:nvPicPr>
          <p:cNvPr id="36869" name="Picture 1">
            <a:extLst>
              <a:ext uri="{FF2B5EF4-FFF2-40B4-BE49-F238E27FC236}">
                <a16:creationId xmlns:a16="http://schemas.microsoft.com/office/drawing/2014/main" id="{3B0DF9DF-28AA-4970-B1C6-7E45141734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371600"/>
            <a:ext cx="3460750" cy="343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84211B8-A74A-FDD4-2FA4-E7C60BF31FDC}"/>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4" name="Rectangle 2">
            <a:extLst>
              <a:ext uri="{FF2B5EF4-FFF2-40B4-BE49-F238E27FC236}">
                <a16:creationId xmlns:a16="http://schemas.microsoft.com/office/drawing/2014/main" id="{A387D156-A918-217F-F603-A560B3562B6A}"/>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63</a:t>
            </a:fld>
            <a:endParaRPr lang="en-US" altLang="en-US" sz="1000"/>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0" name="TextBox 9">
            <a:extLst>
              <a:ext uri="{FF2B5EF4-FFF2-40B4-BE49-F238E27FC236}">
                <a16:creationId xmlns:a16="http://schemas.microsoft.com/office/drawing/2014/main" id="{401544D1-3016-4710-B72E-A68838936187}"/>
              </a:ext>
            </a:extLst>
          </p:cNvPr>
          <p:cNvSpPr txBox="1"/>
          <p:nvPr/>
        </p:nvSpPr>
        <p:spPr>
          <a:xfrm>
            <a:off x="838200" y="912408"/>
            <a:ext cx="6981825" cy="2518638"/>
          </a:xfrm>
          <a:prstGeom prst="rect">
            <a:avLst/>
          </a:prstGeom>
          <a:solidFill>
            <a:schemeClr val="accent6">
              <a:lumMod val="40000"/>
              <a:lumOff val="60000"/>
            </a:schemeClr>
          </a:solidFill>
        </p:spPr>
        <p:txBody>
          <a:bodyPr wrap="square" lIns="25400" tIns="12700" rIns="25400" bIns="12700" rtlCol="0">
            <a:spAutoFit/>
          </a:bodyPr>
          <a:lstStyle/>
          <a:p>
            <a:pPr>
              <a:defRPr/>
            </a:pPr>
            <a:r>
              <a:rPr lang="en-US" sz="1200" i="1" dirty="0">
                <a:solidFill>
                  <a:srgbClr val="3333FF"/>
                </a:solidFill>
              </a:rPr>
              <a:t>Mit einem Wort: Was für eine Erkrankung ist der Keratokonus (KCN)?</a:t>
            </a:r>
          </a:p>
          <a:p>
            <a:pPr>
              <a:defRPr/>
            </a:pPr>
            <a:r>
              <a:rPr lang="en-US" sz="1200" dirty="0">
                <a:solidFill>
                  <a:srgbClr val="3333FF"/>
                </a:solidFill>
              </a:rPr>
              <a:t>Eine Ektasie</a:t>
            </a:r>
          </a:p>
          <a:p>
            <a:pPr>
              <a:defRPr/>
            </a:pPr>
            <a:endParaRPr lang="en-US" sz="1400" i="1" dirty="0">
              <a:solidFill>
                <a:srgbClr val="3333FF"/>
              </a:solidFill>
            </a:endParaRPr>
          </a:p>
          <a:p>
            <a:pPr>
              <a:defRPr/>
            </a:pPr>
            <a:r>
              <a:rPr lang="en-US" sz="1200" i="1" dirty="0">
                <a:solidFill>
                  <a:srgbClr val="3333FF"/>
                </a:solidFill>
              </a:rPr>
              <a:t>Ist sie entzündlich </a:t>
            </a:r>
            <a:r>
              <a:rPr lang="en-US" sz="1200" i="1" dirty="0" err="1">
                <a:solidFill>
                  <a:srgbClr val="3333FF"/>
                </a:solidFill>
              </a:rPr>
              <a:t>oder</a:t>
            </a:r>
            <a:r>
              <a:rPr lang="en-US" sz="1200" i="1" dirty="0">
                <a:solidFill>
                  <a:srgbClr val="3333FF"/>
                </a:solidFill>
              </a:rPr>
              <a:t> </a:t>
            </a:r>
            <a:r>
              <a:rPr lang="en-US" sz="1200" i="1" dirty="0" err="1">
                <a:solidFill>
                  <a:srgbClr val="3333FF"/>
                </a:solidFill>
              </a:rPr>
              <a:t>nicht</a:t>
            </a:r>
            <a:r>
              <a:rPr lang="en-US" sz="1200" i="1" dirty="0">
                <a:solidFill>
                  <a:srgbClr val="3333FF"/>
                </a:solidFill>
              </a:rPr>
              <a:t> </a:t>
            </a:r>
            <a:r>
              <a:rPr lang="en-US" sz="1200" i="1" dirty="0" err="1">
                <a:solidFill>
                  <a:srgbClr val="3333FF"/>
                </a:solidFill>
              </a:rPr>
              <a:t>entzündlich</a:t>
            </a:r>
            <a:r>
              <a:rPr lang="en-US" sz="1200" i="1" dirty="0">
                <a:solidFill>
                  <a:srgbClr val="3333FF"/>
                </a:solidFill>
              </a:rPr>
              <a:t>?</a:t>
            </a:r>
          </a:p>
          <a:p>
            <a:pPr>
              <a:defRPr/>
            </a:pPr>
            <a:r>
              <a:rPr lang="en-US" sz="1200" dirty="0" err="1">
                <a:solidFill>
                  <a:srgbClr val="3333FF"/>
                </a:solidFill>
              </a:rPr>
              <a:t>nicht</a:t>
            </a:r>
            <a:r>
              <a:rPr lang="en-US" sz="1200" dirty="0">
                <a:solidFill>
                  <a:srgbClr val="3333FF"/>
                </a:solidFill>
              </a:rPr>
              <a:t> </a:t>
            </a:r>
            <a:r>
              <a:rPr lang="en-US" sz="1200" dirty="0" err="1">
                <a:solidFill>
                  <a:srgbClr val="3333FF"/>
                </a:solidFill>
              </a:rPr>
              <a:t>entzündlich</a:t>
            </a:r>
            <a:r>
              <a:rPr lang="en-US" sz="1200" dirty="0">
                <a:solidFill>
                  <a:srgbClr val="3333FF"/>
                </a:solidFill>
              </a:rPr>
              <a:t> </a:t>
            </a:r>
          </a:p>
          <a:p>
            <a:pPr>
              <a:defRPr/>
            </a:pPr>
            <a:endParaRPr lang="en-US" sz="1400" i="1" dirty="0">
              <a:solidFill>
                <a:srgbClr val="3333FF"/>
              </a:solidFill>
            </a:endParaRPr>
          </a:p>
          <a:p>
            <a:pPr>
              <a:defRPr/>
            </a:pPr>
            <a:r>
              <a:rPr lang="en-US" sz="1200" i="1" dirty="0">
                <a:solidFill>
                  <a:srgbClr val="3333FF"/>
                </a:solidFill>
              </a:rPr>
              <a:t>Was sagt die Hornhauttopographie über den typischen Krankheitsverlauf bei KCN aus?</a:t>
            </a:r>
          </a:p>
          <a:p>
            <a:pPr>
              <a:defRPr/>
            </a:pPr>
            <a:r>
              <a:rPr lang="en-US" sz="1200" dirty="0">
                <a:solidFill>
                  <a:srgbClr val="3333FF"/>
                </a:solidFill>
              </a:rPr>
              <a:t>Die zentrale und/oder parazentrale Hornhaut wird zunehmend dünner, wodurch sich </a:t>
            </a:r>
            <a:r>
              <a:rPr lang="en-US" sz="1200" dirty="0" err="1">
                <a:solidFill>
                  <a:srgbClr val="3333FF"/>
                </a:solidFill>
              </a:rPr>
              <a:t>eine</a:t>
            </a:r>
            <a:r>
              <a:rPr lang="en-US" sz="1200" dirty="0">
                <a:solidFill>
                  <a:srgbClr val="3333FF"/>
                </a:solidFill>
              </a:rPr>
              <a:t> </a:t>
            </a:r>
            <a:r>
              <a:rPr lang="en-US" sz="1200" dirty="0" err="1">
                <a:solidFill>
                  <a:srgbClr val="3333FF"/>
                </a:solidFill>
              </a:rPr>
              <a:t>Konusförmige</a:t>
            </a:r>
            <a:r>
              <a:rPr lang="en-US" sz="1200" dirty="0">
                <a:solidFill>
                  <a:srgbClr val="3333FF"/>
                </a:solidFill>
              </a:rPr>
              <a:t> Ausbuchtung bildet. Dies führt schließlich zu einem extremen unregelmäßigen Astigmatismus. </a:t>
            </a:r>
          </a:p>
          <a:p>
            <a:pPr>
              <a:defRPr/>
            </a:pPr>
            <a:endParaRPr lang="en-US" sz="1400" i="1" dirty="0">
              <a:solidFill>
                <a:srgbClr val="3333FF"/>
              </a:solidFill>
            </a:endParaRPr>
          </a:p>
          <a:p>
            <a:pPr>
              <a:defRPr/>
            </a:pPr>
            <a:r>
              <a:rPr lang="en-US" sz="1200" i="1" dirty="0">
                <a:solidFill>
                  <a:srgbClr val="3333FF"/>
                </a:solidFill>
              </a:rPr>
              <a:t>In welchem Lebensabschnitt schreitet die </a:t>
            </a:r>
            <a:r>
              <a:rPr lang="en-US" sz="1200" i="1" dirty="0" err="1">
                <a:solidFill>
                  <a:srgbClr val="3333FF"/>
                </a:solidFill>
              </a:rPr>
              <a:t>Erkrankung </a:t>
            </a:r>
            <a:r>
              <a:rPr lang="en-US" sz="1200" i="1" dirty="0">
                <a:solidFill>
                  <a:srgbClr val="3333FF"/>
                </a:solidFill>
              </a:rPr>
              <a:t>in der Regel am schnellsten fort?</a:t>
            </a:r>
            <a:endParaRPr lang="en-US" sz="1400" i="1" dirty="0">
              <a:solidFill>
                <a:schemeClr val="accent6">
                  <a:lumMod val="40000"/>
                  <a:lumOff val="60000"/>
                </a:schemeClr>
              </a:solidFill>
            </a:endParaRPr>
          </a:p>
          <a:p>
            <a:pPr>
              <a:defRPr/>
            </a:pPr>
            <a:r>
              <a:rPr lang="en-US" sz="1200" dirty="0">
                <a:solidFill>
                  <a:schemeClr val="accent6">
                    <a:lumMod val="40000"/>
                    <a:lumOff val="60000"/>
                  </a:schemeClr>
                </a:solidFill>
              </a:rPr>
              <a:t>Im Jugendalter</a:t>
            </a:r>
          </a:p>
        </p:txBody>
      </p:sp>
    </p:spTree>
    <p:extLst>
      <p:ext uri="{BB962C8B-B14F-4D97-AF65-F5344CB8AC3E}">
        <p14:creationId xmlns:p14="http://schemas.microsoft.com/office/powerpoint/2010/main" val="22211784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2A9EADA-C7A7-4D8C-BDEE-0E726F6055E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b="1"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endParaRPr lang="en-US" altLang="en-US" sz="21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a:p>
            <a:pPr marL="1022350" lvl="2" indent="-350838" eaLnBrk="1" hangingPunct="1">
              <a:lnSpc>
                <a:spcPct val="90000"/>
              </a:lnSpc>
            </a:pPr>
            <a:endParaRPr lang="en-US" altLang="en-US" sz="2100" dirty="0">
              <a:solidFill>
                <a:srgbClr val="0000FF"/>
              </a:solidFill>
            </a:endParaRP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64</a:t>
            </a:fld>
            <a:endParaRPr lang="en-US" altLang="en-US" sz="1000"/>
          </a:p>
        </p:txBody>
      </p:sp>
      <p:sp>
        <p:nvSpPr>
          <p:cNvPr id="12" name="TextBox 11">
            <a:extLst>
              <a:ext uri="{FF2B5EF4-FFF2-40B4-BE49-F238E27FC236}">
                <a16:creationId xmlns:a16="http://schemas.microsoft.com/office/drawing/2014/main" id="{47C9E345-4C80-44CB-8BF4-CDBB6EA3C574}"/>
              </a:ext>
            </a:extLst>
          </p:cNvPr>
          <p:cNvSpPr txBox="1"/>
          <p:nvPr/>
        </p:nvSpPr>
        <p:spPr>
          <a:xfrm>
            <a:off x="3986071" y="3683153"/>
            <a:ext cx="3100529" cy="430887"/>
          </a:xfrm>
          <a:prstGeom prst="rect">
            <a:avLst/>
          </a:prstGeom>
          <a:noFill/>
        </p:spPr>
        <p:txBody>
          <a:bodyPr wrap="square" lIns="25400" tIns="12700" rIns="25400" bIns="12700" rtlCol="0">
            <a:spAutoFit/>
          </a:bodyPr>
          <a:lstStyle/>
          <a:p>
            <a:r>
              <a:rPr lang="en-US" sz="1200" dirty="0">
                <a:solidFill>
                  <a:schemeClr val="bg1">
                    <a:lumMod val="75000"/>
                  </a:schemeClr>
                </a:solidFill>
                <a:latin typeface="Segoe Script" panose="020B0504020000000003" pitchFamily="34" charset="0"/>
              </a:rPr>
              <a:t>steht in Zusammenhang mit…</a:t>
            </a:r>
          </a:p>
        </p:txBody>
      </p:sp>
      <p:sp>
        <p:nvSpPr>
          <p:cNvPr id="10" name="TextBox 9">
            <a:extLst>
              <a:ext uri="{FF2B5EF4-FFF2-40B4-BE49-F238E27FC236}">
                <a16:creationId xmlns:a16="http://schemas.microsoft.com/office/drawing/2014/main" id="{401544D1-3016-4710-B72E-A68838936187}"/>
              </a:ext>
            </a:extLst>
          </p:cNvPr>
          <p:cNvSpPr txBox="1"/>
          <p:nvPr/>
        </p:nvSpPr>
        <p:spPr>
          <a:xfrm>
            <a:off x="838200" y="912408"/>
            <a:ext cx="6981825" cy="2518638"/>
          </a:xfrm>
          <a:prstGeom prst="rect">
            <a:avLst/>
          </a:prstGeom>
          <a:solidFill>
            <a:schemeClr val="accent6">
              <a:lumMod val="40000"/>
              <a:lumOff val="60000"/>
            </a:schemeClr>
          </a:solidFill>
        </p:spPr>
        <p:txBody>
          <a:bodyPr wrap="square" lIns="25400" tIns="12700" rIns="25400" bIns="12700" rtlCol="0">
            <a:spAutoFit/>
          </a:bodyPr>
          <a:lstStyle/>
          <a:p>
            <a:pPr>
              <a:defRPr/>
            </a:pPr>
            <a:r>
              <a:rPr lang="en-US" sz="1200" i="1" dirty="0">
                <a:solidFill>
                  <a:srgbClr val="3333FF"/>
                </a:solidFill>
              </a:rPr>
              <a:t>Mit einem Wort: Was für eine Erkrankung ist der Keratokonus (KCN)?</a:t>
            </a:r>
          </a:p>
          <a:p>
            <a:pPr>
              <a:defRPr/>
            </a:pPr>
            <a:r>
              <a:rPr lang="en-US" sz="1200" dirty="0">
                <a:solidFill>
                  <a:srgbClr val="3333FF"/>
                </a:solidFill>
              </a:rPr>
              <a:t>Eine Ektasie</a:t>
            </a:r>
          </a:p>
          <a:p>
            <a:pPr>
              <a:defRPr/>
            </a:pPr>
            <a:endParaRPr lang="en-US" sz="1400" i="1" dirty="0">
              <a:solidFill>
                <a:srgbClr val="3333FF"/>
              </a:solidFill>
            </a:endParaRPr>
          </a:p>
          <a:p>
            <a:pPr>
              <a:defRPr/>
            </a:pPr>
            <a:r>
              <a:rPr lang="en-US" sz="1200" i="1" dirty="0">
                <a:solidFill>
                  <a:srgbClr val="3333FF"/>
                </a:solidFill>
              </a:rPr>
              <a:t>Ist sie entzündlich </a:t>
            </a:r>
            <a:r>
              <a:rPr lang="en-US" sz="1200" i="1" dirty="0" err="1">
                <a:solidFill>
                  <a:srgbClr val="3333FF"/>
                </a:solidFill>
              </a:rPr>
              <a:t>oder</a:t>
            </a:r>
            <a:r>
              <a:rPr lang="en-US" sz="1200" i="1" dirty="0">
                <a:solidFill>
                  <a:srgbClr val="3333FF"/>
                </a:solidFill>
              </a:rPr>
              <a:t> </a:t>
            </a:r>
            <a:r>
              <a:rPr lang="en-US" sz="1200" i="1" dirty="0" err="1">
                <a:solidFill>
                  <a:srgbClr val="3333FF"/>
                </a:solidFill>
              </a:rPr>
              <a:t>nicht</a:t>
            </a:r>
            <a:r>
              <a:rPr lang="en-US" sz="1200" i="1" dirty="0">
                <a:solidFill>
                  <a:srgbClr val="3333FF"/>
                </a:solidFill>
              </a:rPr>
              <a:t> </a:t>
            </a:r>
            <a:r>
              <a:rPr lang="en-US" sz="1200" i="1" dirty="0" err="1">
                <a:solidFill>
                  <a:srgbClr val="3333FF"/>
                </a:solidFill>
              </a:rPr>
              <a:t>entzündlich</a:t>
            </a:r>
            <a:r>
              <a:rPr lang="en-US" sz="1200" i="1" dirty="0">
                <a:solidFill>
                  <a:srgbClr val="3333FF"/>
                </a:solidFill>
              </a:rPr>
              <a:t>?</a:t>
            </a:r>
          </a:p>
          <a:p>
            <a:pPr>
              <a:defRPr/>
            </a:pPr>
            <a:r>
              <a:rPr lang="en-US" sz="1200" dirty="0" err="1">
                <a:solidFill>
                  <a:srgbClr val="3333FF"/>
                </a:solidFill>
              </a:rPr>
              <a:t>nicht</a:t>
            </a:r>
            <a:r>
              <a:rPr lang="en-US" sz="1200" dirty="0">
                <a:solidFill>
                  <a:srgbClr val="3333FF"/>
                </a:solidFill>
              </a:rPr>
              <a:t> </a:t>
            </a:r>
            <a:r>
              <a:rPr lang="en-US" sz="1200" dirty="0" err="1">
                <a:solidFill>
                  <a:srgbClr val="3333FF"/>
                </a:solidFill>
              </a:rPr>
              <a:t>entzündlich</a:t>
            </a:r>
            <a:r>
              <a:rPr lang="en-US" sz="1200" dirty="0">
                <a:solidFill>
                  <a:srgbClr val="3333FF"/>
                </a:solidFill>
              </a:rPr>
              <a:t> </a:t>
            </a:r>
          </a:p>
          <a:p>
            <a:pPr>
              <a:defRPr/>
            </a:pPr>
            <a:endParaRPr lang="en-US" sz="1400" i="1" dirty="0">
              <a:solidFill>
                <a:srgbClr val="3333FF"/>
              </a:solidFill>
            </a:endParaRPr>
          </a:p>
          <a:p>
            <a:pPr>
              <a:defRPr/>
            </a:pPr>
            <a:r>
              <a:rPr lang="en-US" sz="1200" i="1" dirty="0">
                <a:solidFill>
                  <a:srgbClr val="3333FF"/>
                </a:solidFill>
              </a:rPr>
              <a:t>Was sagt die Hornhauttopographie über den typischen Krankheitsverlauf bei KCN aus?</a:t>
            </a:r>
          </a:p>
          <a:p>
            <a:pPr>
              <a:defRPr/>
            </a:pPr>
            <a:r>
              <a:rPr lang="en-US" sz="1200" dirty="0">
                <a:solidFill>
                  <a:srgbClr val="3333FF"/>
                </a:solidFill>
              </a:rPr>
              <a:t>Die zentrale und/oder parazentrale Hornhaut wird zunehmend dünner, wodurch sich </a:t>
            </a:r>
            <a:r>
              <a:rPr lang="en-US" sz="1200" dirty="0" err="1">
                <a:solidFill>
                  <a:srgbClr val="3333FF"/>
                </a:solidFill>
              </a:rPr>
              <a:t>eine</a:t>
            </a:r>
            <a:r>
              <a:rPr lang="en-US" sz="1200" dirty="0">
                <a:solidFill>
                  <a:srgbClr val="3333FF"/>
                </a:solidFill>
              </a:rPr>
              <a:t> </a:t>
            </a:r>
            <a:r>
              <a:rPr lang="en-US" sz="1200" dirty="0" err="1">
                <a:solidFill>
                  <a:srgbClr val="3333FF"/>
                </a:solidFill>
              </a:rPr>
              <a:t>Konusförmige</a:t>
            </a:r>
            <a:r>
              <a:rPr lang="en-US" sz="1200" dirty="0">
                <a:solidFill>
                  <a:srgbClr val="3333FF"/>
                </a:solidFill>
              </a:rPr>
              <a:t> Ausbuchtung bildet. Dies führt schließlich zu einem extremen unregelmäßigen Astigmatismus. </a:t>
            </a:r>
          </a:p>
          <a:p>
            <a:pPr>
              <a:defRPr/>
            </a:pPr>
            <a:endParaRPr lang="en-US" sz="1400" i="1" dirty="0">
              <a:solidFill>
                <a:srgbClr val="3333FF"/>
              </a:solidFill>
            </a:endParaRPr>
          </a:p>
          <a:p>
            <a:pPr>
              <a:defRPr/>
            </a:pPr>
            <a:r>
              <a:rPr lang="en-US" sz="1200" i="1" dirty="0">
                <a:solidFill>
                  <a:srgbClr val="3333FF"/>
                </a:solidFill>
              </a:rPr>
              <a:t>In welchem Lebensabschnitt schreitet die </a:t>
            </a:r>
            <a:r>
              <a:rPr lang="en-US" sz="1200" i="1" dirty="0" err="1">
                <a:solidFill>
                  <a:srgbClr val="3333FF"/>
                </a:solidFill>
              </a:rPr>
              <a:t>Erkrankung </a:t>
            </a:r>
            <a:r>
              <a:rPr lang="en-US" sz="1200" i="1" dirty="0">
                <a:solidFill>
                  <a:srgbClr val="3333FF"/>
                </a:solidFill>
              </a:rPr>
              <a:t>in der Regel am schnellsten fort?</a:t>
            </a:r>
          </a:p>
          <a:p>
            <a:pPr>
              <a:defRPr/>
            </a:pPr>
            <a:r>
              <a:rPr lang="en-US" sz="1200" dirty="0">
                <a:solidFill>
                  <a:srgbClr val="3333FF"/>
                </a:solidFill>
              </a:rPr>
              <a:t>Im Jugendalter</a:t>
            </a:r>
            <a:endParaRPr lang="en-US" sz="1400" dirty="0"/>
          </a:p>
        </p:txBody>
      </p:sp>
    </p:spTree>
    <p:extLst>
      <p:ext uri="{BB962C8B-B14F-4D97-AF65-F5344CB8AC3E}">
        <p14:creationId xmlns:p14="http://schemas.microsoft.com/office/powerpoint/2010/main" val="15677369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rgbClr val="0000FF"/>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r>
              <a:rPr lang="en-US" altLang="en-US" sz="1200" dirty="0">
                <a:solidFill>
                  <a:srgbClr val="0000FF"/>
                </a:solidFill>
              </a:rPr>
              <a:t>Pterygium</a:t>
            </a:r>
          </a:p>
          <a:p>
            <a:pPr marL="669925" lvl="1" indent="-325438" eaLnBrk="1" hangingPunct="1">
              <a:buFont typeface="Wingdings" panose="05000000000000000000" pitchFamily="2" charset="2"/>
              <a:buNone/>
            </a:pPr>
            <a:r>
              <a:rPr lang="en-US" altLang="en-US" sz="1200" i="1" dirty="0"/>
              <a:t>2) </a:t>
            </a:r>
            <a:r>
              <a:rPr lang="en-US" altLang="en-US" sz="1200"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t>3) </a:t>
            </a:r>
            <a:r>
              <a:rPr lang="en-US" altLang="en-US" sz="1200" dirty="0">
                <a:solidFill>
                  <a:srgbClr val="008000"/>
                </a:solidFill>
              </a:rPr>
              <a:t>Ferry-Linie</a:t>
            </a:r>
          </a:p>
          <a:p>
            <a:pPr marL="1022350" lvl="2" indent="-350838" eaLnBrk="1" hangingPunct="1"/>
            <a:r>
              <a:rPr lang="en-US" altLang="en-US" sz="1200" b="1" i="1" dirty="0">
                <a:solidFill>
                  <a:srgbClr val="0000FF"/>
                </a:solidFill>
              </a:rPr>
              <a:t>?</a:t>
            </a: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65</a:t>
            </a:fld>
            <a:endParaRPr lang="en-US" altLang="en-US" sz="1000"/>
          </a:p>
        </p:txBody>
      </p:sp>
      <p:sp>
        <p:nvSpPr>
          <p:cNvPr id="2" name="TextBox 1">
            <a:extLst>
              <a:ext uri="{FF2B5EF4-FFF2-40B4-BE49-F238E27FC236}">
                <a16:creationId xmlns:a16="http://schemas.microsoft.com/office/drawing/2014/main" id="{02C09AF9-1916-45EA-9CBF-E26AB924CE4B}"/>
              </a:ext>
            </a:extLst>
          </p:cNvPr>
          <p:cNvSpPr txBox="1"/>
          <p:nvPr/>
        </p:nvSpPr>
        <p:spPr>
          <a:xfrm>
            <a:off x="2057400" y="3124200"/>
            <a:ext cx="3082895" cy="430887"/>
          </a:xfrm>
          <a:prstGeom prst="rect">
            <a:avLst/>
          </a:prstGeom>
          <a:noFill/>
        </p:spPr>
        <p:txBody>
          <a:bodyPr wrap="square" lIns="25400" tIns="12700" rIns="25400" bIns="12700" rtlCol="0">
            <a:spAutoFit/>
          </a:bodyPr>
          <a:lstStyle/>
          <a:p>
            <a:r>
              <a:rPr lang="en-US" sz="1200" dirty="0">
                <a:solidFill>
                  <a:srgbClr val="008000"/>
                </a:solidFill>
                <a:latin typeface="Segoe Script" panose="020B0504020000000003" pitchFamily="34" charset="0"/>
              </a:rPr>
              <a:t>steht in Zusammenhang mit…</a:t>
            </a:r>
          </a:p>
        </p:txBody>
      </p:sp>
      <p:sp>
        <p:nvSpPr>
          <p:cNvPr id="8" name="TextBox 7">
            <a:extLst>
              <a:ext uri="{FF2B5EF4-FFF2-40B4-BE49-F238E27FC236}">
                <a16:creationId xmlns:a16="http://schemas.microsoft.com/office/drawing/2014/main" id="{4A60D91A-074F-45C9-B634-BE0200ABEC75}"/>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3" name="Title 2">
            <a:extLst>
              <a:ext uri="{FF2B5EF4-FFF2-40B4-BE49-F238E27FC236}">
                <a16:creationId xmlns:a16="http://schemas.microsoft.com/office/drawing/2014/main" id="{5A69BF49-5FEB-E83E-BA68-AFB7631E826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6995716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rgbClr val="0000FF"/>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r>
              <a:rPr lang="en-US" altLang="en-US" sz="1200" dirty="0">
                <a:solidFill>
                  <a:srgbClr val="0000FF"/>
                </a:solidFill>
              </a:rPr>
              <a:t>Pterygium</a:t>
            </a:r>
          </a:p>
          <a:p>
            <a:pPr marL="669925" lvl="1" indent="-325438" eaLnBrk="1" hangingPunct="1">
              <a:buFont typeface="Wingdings" panose="05000000000000000000" pitchFamily="2" charset="2"/>
              <a:buNone/>
            </a:pPr>
            <a:r>
              <a:rPr lang="en-US" altLang="en-US" sz="1200" i="1" dirty="0"/>
              <a:t>2) </a:t>
            </a:r>
            <a:r>
              <a:rPr lang="en-US" altLang="en-US" sz="1200"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t>3) </a:t>
            </a:r>
            <a:r>
              <a:rPr lang="en-US" altLang="en-US" sz="1200" dirty="0">
                <a:solidFill>
                  <a:srgbClr val="008000"/>
                </a:solidFill>
              </a:rPr>
              <a:t>Ferry-Linie</a:t>
            </a:r>
          </a:p>
          <a:p>
            <a:pPr marL="1022350" lvl="2" indent="-350838" eaLnBrk="1" hangingPunct="1"/>
            <a:r>
              <a:rPr lang="en-US" altLang="en-US" sz="1200" dirty="0" err="1">
                <a:solidFill>
                  <a:srgbClr val="0000FF"/>
                </a:solidFill>
              </a:rPr>
              <a:t>Filterkissen</a:t>
            </a:r>
            <a:endParaRPr lang="en-US" altLang="en-US" sz="1200" dirty="0">
              <a:solidFill>
                <a:srgbClr val="0000FF"/>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66</a:t>
            </a:fld>
            <a:endParaRPr lang="en-US" altLang="en-US" sz="1000"/>
          </a:p>
        </p:txBody>
      </p:sp>
      <p:sp>
        <p:nvSpPr>
          <p:cNvPr id="9" name="TextBox 8">
            <a:extLst>
              <a:ext uri="{FF2B5EF4-FFF2-40B4-BE49-F238E27FC236}">
                <a16:creationId xmlns:a16="http://schemas.microsoft.com/office/drawing/2014/main" id="{97E3D6FD-14BA-4298-BF10-36548B26AFE0}"/>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0E17651E-B56A-8E45-CFAF-11BFCD3B1B6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8888248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r>
              <a:rPr lang="en-US" altLang="en-US" sz="1200" dirty="0">
                <a:solidFill>
                  <a:schemeClr val="bg1">
                    <a:lumMod val="75000"/>
                  </a:schemeClr>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rgbClr val="008000"/>
                </a:solidFill>
              </a:rPr>
              <a:t>Ferry-Linie</a:t>
            </a:r>
          </a:p>
          <a:p>
            <a:pPr marL="1022350" lvl="2" indent="-350838" eaLnBrk="1" hangingPunct="1"/>
            <a:r>
              <a:rPr lang="en-US" altLang="en-US" sz="1200" dirty="0" err="1">
                <a:solidFill>
                  <a:srgbClr val="0000FF"/>
                </a:solidFill>
              </a:rPr>
              <a:t>Filterkissen</a:t>
            </a:r>
            <a:endParaRPr lang="en-US" altLang="en-US" sz="1200" dirty="0">
              <a:solidFill>
                <a:srgbClr val="0000FF"/>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67</a:t>
            </a:fld>
            <a:endParaRPr lang="en-US" altLang="en-US" sz="1000"/>
          </a:p>
        </p:txBody>
      </p:sp>
      <p:sp>
        <p:nvSpPr>
          <p:cNvPr id="11" name="TextBox 10">
            <a:extLst>
              <a:ext uri="{FF2B5EF4-FFF2-40B4-BE49-F238E27FC236}">
                <a16:creationId xmlns:a16="http://schemas.microsoft.com/office/drawing/2014/main" id="{95A9D967-269B-4B4E-88AD-B2C2D280C3AA}"/>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0526F223-CEA2-A233-DB24-A4F1F7B923F7}"/>
              </a:ext>
            </a:extLst>
          </p:cNvPr>
          <p:cNvSpPr>
            <a:spLocks noGrp="1"/>
          </p:cNvSpPr>
          <p:nvPr>
            <p:ph type="title"/>
          </p:nvPr>
        </p:nvSpPr>
        <p:spPr/>
        <p:txBody>
          <a:bodyPr/>
          <a:lstStyle/>
          <a:p>
            <a:endParaRPr lang="en-US"/>
          </a:p>
        </p:txBody>
      </p:sp>
      <p:sp>
        <p:nvSpPr>
          <p:cNvPr id="5" name="TextBox 6">
            <a:extLst>
              <a:ext uri="{FF2B5EF4-FFF2-40B4-BE49-F238E27FC236}">
                <a16:creationId xmlns:a16="http://schemas.microsoft.com/office/drawing/2014/main" id="{B4F9DD52-C416-AB4C-D667-A679979F7745}"/>
              </a:ext>
            </a:extLst>
          </p:cNvPr>
          <p:cNvSpPr txBox="1">
            <a:spLocks noChangeArrowheads="1"/>
          </p:cNvSpPr>
          <p:nvPr/>
        </p:nvSpPr>
        <p:spPr bwMode="auto">
          <a:xfrm>
            <a:off x="4309783" y="4918501"/>
            <a:ext cx="3664323" cy="394980"/>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Wo befindet sich die Ferry-Linie in Bezug auf das </a:t>
            </a:r>
            <a:r>
              <a:rPr lang="en-US" altLang="en-US" sz="1200" i="1" dirty="0" err="1">
                <a:solidFill>
                  <a:srgbClr val="0000FF"/>
                </a:solidFill>
              </a:rPr>
              <a:t>Filterkissen</a:t>
            </a:r>
            <a:r>
              <a:rPr lang="en-US" altLang="en-US" sz="1200" i="1" dirty="0">
                <a:solidFill>
                  <a:srgbClr val="0000FF"/>
                </a:solidFill>
              </a:rPr>
              <a:t>?</a:t>
            </a:r>
            <a:endParaRPr lang="en-US" altLang="en-US" sz="1600" dirty="0">
              <a:solidFill>
                <a:srgbClr val="0000FF"/>
              </a:solidFill>
            </a:endParaRPr>
          </a:p>
        </p:txBody>
      </p:sp>
    </p:spTree>
    <p:extLst>
      <p:ext uri="{BB962C8B-B14F-4D97-AF65-F5344CB8AC3E}">
        <p14:creationId xmlns:p14="http://schemas.microsoft.com/office/powerpoint/2010/main" val="19510973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r>
              <a:rPr lang="en-US" altLang="en-US" sz="1200" dirty="0">
                <a:solidFill>
                  <a:schemeClr val="bg1">
                    <a:lumMod val="75000"/>
                  </a:schemeClr>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rgbClr val="008000"/>
                </a:solidFill>
              </a:rPr>
              <a:t>Ferry-Linie</a:t>
            </a:r>
          </a:p>
          <a:p>
            <a:pPr marL="1022350" lvl="2" indent="-350838" eaLnBrk="1" hangingPunct="1"/>
            <a:r>
              <a:rPr lang="en-US" altLang="en-US" sz="1200" dirty="0" err="1">
                <a:solidFill>
                  <a:srgbClr val="0000FF"/>
                </a:solidFill>
              </a:rPr>
              <a:t>Filterkissen</a:t>
            </a:r>
            <a:endParaRPr lang="en-US" altLang="en-US" sz="1200" dirty="0">
              <a:solidFill>
                <a:srgbClr val="0000FF"/>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chemeClr val="bg1">
                    <a:lumMod val="75000"/>
                  </a:schemeClr>
                </a:solidFill>
              </a:rPr>
              <a:t>Hudson-Stähli</a:t>
            </a:r>
            <a:r>
              <a:rPr lang="en-US" altLang="en-US" sz="1200" dirty="0">
                <a:solidFill>
                  <a:schemeClr val="bg1">
                    <a:lumMod val="75000"/>
                  </a:schemeClr>
                </a:solidFill>
              </a:rPr>
              <a:t>-Linie</a:t>
            </a: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68</a:t>
            </a:fld>
            <a:endParaRPr lang="en-US" altLang="en-US" sz="1000"/>
          </a:p>
        </p:txBody>
      </p:sp>
      <p:sp>
        <p:nvSpPr>
          <p:cNvPr id="9" name="TextBox 6">
            <a:extLst>
              <a:ext uri="{FF2B5EF4-FFF2-40B4-BE49-F238E27FC236}">
                <a16:creationId xmlns:a16="http://schemas.microsoft.com/office/drawing/2014/main" id="{A8C92BF3-40B0-49AC-8102-5B23496BCFF2}"/>
              </a:ext>
            </a:extLst>
          </p:cNvPr>
          <p:cNvSpPr txBox="1">
            <a:spLocks noChangeArrowheads="1"/>
          </p:cNvSpPr>
          <p:nvPr/>
        </p:nvSpPr>
        <p:spPr bwMode="auto">
          <a:xfrm>
            <a:off x="4309783" y="4918501"/>
            <a:ext cx="3664323" cy="579646"/>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solidFill>
                  <a:srgbClr val="0000FF"/>
                </a:solidFill>
              </a:rPr>
              <a:t>Wo </a:t>
            </a:r>
            <a:r>
              <a:rPr lang="en-US" altLang="en-US" sz="1200" i="1" dirty="0" err="1">
                <a:solidFill>
                  <a:srgbClr val="0000FF"/>
                </a:solidFill>
              </a:rPr>
              <a:t>befindet</a:t>
            </a:r>
            <a:r>
              <a:rPr lang="en-US" altLang="en-US" sz="1200" i="1" dirty="0">
                <a:solidFill>
                  <a:srgbClr val="0000FF"/>
                </a:solidFill>
              </a:rPr>
              <a:t> </a:t>
            </a:r>
            <a:r>
              <a:rPr lang="en-US" altLang="en-US" sz="1200" i="1" dirty="0" err="1">
                <a:solidFill>
                  <a:srgbClr val="0000FF"/>
                </a:solidFill>
              </a:rPr>
              <a:t>sich</a:t>
            </a:r>
            <a:r>
              <a:rPr lang="en-US" altLang="en-US" sz="1200" i="1" dirty="0">
                <a:solidFill>
                  <a:srgbClr val="0000FF"/>
                </a:solidFill>
              </a:rPr>
              <a:t> die Ferry-</a:t>
            </a:r>
            <a:r>
              <a:rPr lang="en-US" altLang="en-US" sz="1200" i="1" dirty="0" err="1">
                <a:solidFill>
                  <a:srgbClr val="0000FF"/>
                </a:solidFill>
              </a:rPr>
              <a:t>Linie</a:t>
            </a:r>
            <a:r>
              <a:rPr lang="en-US" altLang="en-US" sz="1200" i="1" dirty="0">
                <a:solidFill>
                  <a:srgbClr val="0000FF"/>
                </a:solidFill>
              </a:rPr>
              <a:t> in </a:t>
            </a:r>
            <a:r>
              <a:rPr lang="en-US" altLang="en-US" sz="1200" i="1" dirty="0" err="1">
                <a:solidFill>
                  <a:srgbClr val="0000FF"/>
                </a:solidFill>
              </a:rPr>
              <a:t>Bezug</a:t>
            </a:r>
            <a:r>
              <a:rPr lang="en-US" altLang="en-US" sz="1200" i="1" dirty="0">
                <a:solidFill>
                  <a:srgbClr val="0000FF"/>
                </a:solidFill>
              </a:rPr>
              <a:t> auf das </a:t>
            </a:r>
            <a:r>
              <a:rPr lang="en-US" altLang="en-US" sz="1200" i="1" dirty="0" err="1">
                <a:solidFill>
                  <a:srgbClr val="0000FF"/>
                </a:solidFill>
              </a:rPr>
              <a:t>Filterkissen</a:t>
            </a:r>
            <a:r>
              <a:rPr lang="en-US" altLang="en-US" sz="1200" i="1" dirty="0">
                <a:solidFill>
                  <a:srgbClr val="0000FF"/>
                </a:solidFill>
              </a:rPr>
              <a:t>?</a:t>
            </a:r>
          </a:p>
          <a:p>
            <a:pPr eaLnBrk="1" hangingPunct="1"/>
            <a:r>
              <a:rPr lang="en-US" altLang="en-US" sz="1200" dirty="0">
                <a:solidFill>
                  <a:srgbClr val="0000FF"/>
                </a:solidFill>
              </a:rPr>
              <a:t>Anterior </a:t>
            </a:r>
            <a:r>
              <a:rPr lang="en-US" altLang="en-US" sz="1200" dirty="0" err="1">
                <a:solidFill>
                  <a:srgbClr val="0000FF"/>
                </a:solidFill>
              </a:rPr>
              <a:t>davon</a:t>
            </a:r>
            <a:endParaRPr lang="en-US" altLang="en-US" sz="1200" dirty="0">
              <a:solidFill>
                <a:srgbClr val="0000FF"/>
              </a:solidFill>
            </a:endParaRPr>
          </a:p>
        </p:txBody>
      </p:sp>
      <p:sp>
        <p:nvSpPr>
          <p:cNvPr id="11" name="TextBox 10">
            <a:extLst>
              <a:ext uri="{FF2B5EF4-FFF2-40B4-BE49-F238E27FC236}">
                <a16:creationId xmlns:a16="http://schemas.microsoft.com/office/drawing/2014/main" id="{27771086-5CCF-49D8-A2BD-92A91D0923DF}"/>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92DB58D7-9F43-2050-CE03-664C42E7E36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5349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0635B3-A983-CE18-0829-473A251DC0A1}"/>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69</a:t>
            </a:fld>
            <a:endParaRPr lang="en-US" altLang="en-US"/>
          </a:p>
        </p:txBody>
      </p:sp>
      <p:pic>
        <p:nvPicPr>
          <p:cNvPr id="5122" name="Picture 2" descr="Corneal Iron Lines — Ophthalmology Review">
            <a:extLst>
              <a:ext uri="{FF2B5EF4-FFF2-40B4-BE49-F238E27FC236}">
                <a16:creationId xmlns:a16="http://schemas.microsoft.com/office/drawing/2014/main" id="{E3A98267-455C-B60E-469A-70C68F634D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9420" y="1240202"/>
            <a:ext cx="4545160" cy="43775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A62873E-F001-29B9-936F-133F891526E8}"/>
              </a:ext>
            </a:extLst>
          </p:cNvPr>
          <p:cNvSpPr txBox="1"/>
          <p:nvPr/>
        </p:nvSpPr>
        <p:spPr>
          <a:xfrm>
            <a:off x="3998765" y="6096000"/>
            <a:ext cx="1146469" cy="210314"/>
          </a:xfrm>
          <a:prstGeom prst="rect">
            <a:avLst/>
          </a:prstGeom>
          <a:noFill/>
        </p:spPr>
        <p:txBody>
          <a:bodyPr wrap="square" lIns="25400" tIns="12700" rIns="25400" bIns="12700" rtlCol="0">
            <a:spAutoFit/>
          </a:bodyPr>
          <a:lstStyle/>
          <a:p>
            <a:pPr algn="ctr"/>
            <a:r>
              <a:rPr lang="en-US" sz="1200" dirty="0"/>
              <a:t>Ferry </a:t>
            </a:r>
            <a:r>
              <a:rPr lang="en-US" sz="1200" dirty="0" err="1"/>
              <a:t>Linie</a:t>
            </a:r>
            <a:endParaRPr lang="en-US" sz="1200" dirty="0"/>
          </a:p>
        </p:txBody>
      </p:sp>
      <p:sp>
        <p:nvSpPr>
          <p:cNvPr id="4" name="TextBox 3">
            <a:extLst>
              <a:ext uri="{FF2B5EF4-FFF2-40B4-BE49-F238E27FC236}">
                <a16:creationId xmlns:a16="http://schemas.microsoft.com/office/drawing/2014/main" id="{38EB6C61-E2B9-D110-3FD8-E9C04180A3B3}"/>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5" name="Rectangle 2">
            <a:extLst>
              <a:ext uri="{FF2B5EF4-FFF2-40B4-BE49-F238E27FC236}">
                <a16:creationId xmlns:a16="http://schemas.microsoft.com/office/drawing/2014/main" id="{8934D4B4-40DA-A4BA-B254-E14DC3AB5FCE}"/>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val="1644552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2FED1-A9F0-B466-F68F-7607E53C1A0A}"/>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3F5A06DA-0C4A-B66A-C33F-E8516D94B6D1}"/>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B6710697-8C58-8BBE-1DFE-4929E7094185}"/>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7</a:t>
            </a:fld>
            <a:endParaRPr lang="en-US" altLang="en-US"/>
          </a:p>
        </p:txBody>
      </p:sp>
      <p:sp>
        <p:nvSpPr>
          <p:cNvPr id="4" name="TextBox 3">
            <a:extLst>
              <a:ext uri="{FF2B5EF4-FFF2-40B4-BE49-F238E27FC236}">
                <a16:creationId xmlns:a16="http://schemas.microsoft.com/office/drawing/2014/main" id="{A909A0C4-B954-B99D-7CEC-BCA7F2CE77D0}"/>
              </a:ext>
            </a:extLst>
          </p:cNvPr>
          <p:cNvSpPr txBox="1"/>
          <p:nvPr/>
        </p:nvSpPr>
        <p:spPr>
          <a:xfrm>
            <a:off x="457200" y="1219200"/>
            <a:ext cx="8153399" cy="1502976"/>
          </a:xfrm>
          <a:prstGeom prst="rect">
            <a:avLst/>
          </a:prstGeom>
          <a:noFill/>
        </p:spPr>
        <p:txBody>
          <a:bodyPr wrap="square" lIns="25400" tIns="12700" rIns="25400" bIns="12700" rtlCol="0">
            <a:spAutoFit/>
          </a:bodyPr>
          <a:lstStyle/>
          <a:p>
            <a:r>
              <a:rPr lang="en-US" sz="1200" i="1" dirty="0"/>
              <a:t>In welcher Schicht der Hornhaut befinden sich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p:txBody>
      </p:sp>
      <p:sp>
        <p:nvSpPr>
          <p:cNvPr id="5" name="TextBox 4">
            <a:extLst>
              <a:ext uri="{FF2B5EF4-FFF2-40B4-BE49-F238E27FC236}">
                <a16:creationId xmlns:a16="http://schemas.microsoft.com/office/drawing/2014/main" id="{2CD4582D-7AE4-1B66-719D-69E47F03C0A4}"/>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Tree>
    <p:extLst>
      <p:ext uri="{BB962C8B-B14F-4D97-AF65-F5344CB8AC3E}">
        <p14:creationId xmlns:p14="http://schemas.microsoft.com/office/powerpoint/2010/main" val="5853306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rgbClr val="0000FF"/>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r>
              <a:rPr lang="en-US" altLang="en-US" sz="1200" dirty="0">
                <a:solidFill>
                  <a:srgbClr val="0000FF"/>
                </a:solidFill>
              </a:rPr>
              <a:t>Pterygium</a:t>
            </a:r>
          </a:p>
          <a:p>
            <a:pPr marL="669925" lvl="1" indent="-325438" eaLnBrk="1" hangingPunct="1">
              <a:buFont typeface="Wingdings" panose="05000000000000000000" pitchFamily="2" charset="2"/>
              <a:buNone/>
            </a:pPr>
            <a:r>
              <a:rPr lang="en-US" altLang="en-US" sz="1200" i="1" dirty="0"/>
              <a:t>2) </a:t>
            </a:r>
            <a:r>
              <a:rPr lang="en-US" altLang="en-US" sz="1200"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t>3) </a:t>
            </a:r>
            <a:r>
              <a:rPr lang="en-US" altLang="en-US" sz="1200" dirty="0">
                <a:solidFill>
                  <a:srgbClr val="008000"/>
                </a:solidFill>
              </a:rPr>
              <a:t>Ferry-Linie</a:t>
            </a:r>
          </a:p>
          <a:p>
            <a:pPr marL="1022350" lvl="2" indent="-350838" eaLnBrk="1" hangingPunct="1"/>
            <a:r>
              <a:rPr lang="en-US" altLang="en-US" sz="1200" dirty="0" err="1">
                <a:solidFill>
                  <a:srgbClr val="0000FF"/>
                </a:solidFill>
              </a:rPr>
              <a:t>Filterkissen</a:t>
            </a:r>
            <a:endParaRPr lang="en-US" altLang="en-US" sz="1200" dirty="0">
              <a:solidFill>
                <a:srgbClr val="0000FF"/>
              </a:solidFill>
            </a:endParaRPr>
          </a:p>
          <a:p>
            <a:pPr marL="669925" lvl="1" indent="-325438" eaLnBrk="1" hangingPunct="1">
              <a:buFont typeface="Wingdings" panose="05000000000000000000" pitchFamily="2" charset="2"/>
              <a:buNone/>
            </a:pPr>
            <a:r>
              <a:rPr lang="en-US" altLang="en-US" sz="1200" i="1" dirty="0"/>
              <a:t>4) </a:t>
            </a:r>
            <a:r>
              <a:rPr lang="en-US" altLang="en-US" sz="1200" dirty="0" err="1">
                <a:solidFill>
                  <a:srgbClr val="008000"/>
                </a:solidFill>
              </a:rPr>
              <a:t>Hudson-Stähli</a:t>
            </a:r>
            <a:r>
              <a:rPr lang="en-US" altLang="en-US" sz="1200" dirty="0">
                <a:solidFill>
                  <a:srgbClr val="008000"/>
                </a:solidFill>
              </a:rPr>
              <a:t>-Linie</a:t>
            </a:r>
          </a:p>
          <a:p>
            <a:pPr marL="1022350" lvl="2" indent="-350838" eaLnBrk="1" hangingPunct="1">
              <a:lnSpc>
                <a:spcPct val="90000"/>
              </a:lnSpc>
            </a:pPr>
            <a:r>
              <a:rPr lang="en-US" altLang="en-US" sz="1200" b="1" i="1" dirty="0">
                <a:solidFill>
                  <a:srgbClr val="0000FF"/>
                </a:solidFill>
              </a:rPr>
              <a:t>?</a:t>
            </a: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70</a:t>
            </a:fld>
            <a:endParaRPr lang="en-US" altLang="en-US" sz="1000"/>
          </a:p>
        </p:txBody>
      </p:sp>
      <p:sp>
        <p:nvSpPr>
          <p:cNvPr id="8" name="TextBox 7">
            <a:extLst>
              <a:ext uri="{FF2B5EF4-FFF2-40B4-BE49-F238E27FC236}">
                <a16:creationId xmlns:a16="http://schemas.microsoft.com/office/drawing/2014/main" id="{76CABB18-8072-4C5B-83CD-FAF709609EFD}"/>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2" name="Title 1">
            <a:extLst>
              <a:ext uri="{FF2B5EF4-FFF2-40B4-BE49-F238E27FC236}">
                <a16:creationId xmlns:a16="http://schemas.microsoft.com/office/drawing/2014/main" id="{004A184D-DBF0-293C-F1BA-4995240DDAB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2611471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t>Es gibt </a:t>
            </a:r>
            <a:r>
              <a:rPr lang="en-US" altLang="en-US" sz="1200" i="1" dirty="0" err="1"/>
              <a:t>vier</a:t>
            </a:r>
            <a:r>
              <a:rPr lang="en-US" altLang="en-US" sz="1200" i="1" dirty="0"/>
              <a:t> </a:t>
            </a:r>
            <a:r>
              <a:rPr lang="en-US" altLang="en-US" sz="1200" i="1" dirty="0" err="1">
                <a:solidFill>
                  <a:srgbClr val="008000"/>
                </a:solidFill>
              </a:rPr>
              <a:t>Eisenlinien</a:t>
            </a:r>
            <a:r>
              <a:rPr lang="en-US" altLang="en-US" sz="1200" i="1" dirty="0">
                <a:solidFill>
                  <a:srgbClr val="008000"/>
                </a:solidFill>
              </a:rPr>
              <a:t> der </a:t>
            </a:r>
            <a:r>
              <a:rPr lang="en-US" altLang="en-US" sz="1200" i="1" dirty="0" err="1">
                <a:solidFill>
                  <a:srgbClr val="008000"/>
                </a:solidFill>
              </a:rPr>
              <a:t>Hornhaut</a:t>
            </a:r>
            <a:r>
              <a:rPr lang="en-US" altLang="en-US" sz="1200" i="1" dirty="0"/>
              <a:t>. Nennen Sie diese. </a:t>
            </a:r>
            <a:r>
              <a:rPr lang="en-US" altLang="en-US" sz="1200" i="1" dirty="0">
                <a:solidFill>
                  <a:srgbClr val="0000FF"/>
                </a:solidFill>
              </a:rPr>
              <a:t>Mit welcher Erkrankung stehen sie in Zusammenhang?</a:t>
            </a:r>
          </a:p>
          <a:p>
            <a:pPr marL="669925" lvl="1" indent="-325438" eaLnBrk="1" hangingPunct="1">
              <a:lnSpc>
                <a:spcPct val="90000"/>
              </a:lnSpc>
            </a:pPr>
            <a:endParaRPr lang="en-US" altLang="en-US" sz="2400" i="1" dirty="0"/>
          </a:p>
          <a:p>
            <a:pPr marL="669925" lvl="1" indent="-325438" eaLnBrk="1" hangingPunct="1">
              <a:buFont typeface="Wingdings" panose="05000000000000000000" pitchFamily="2" charset="2"/>
              <a:buNone/>
            </a:pPr>
            <a:r>
              <a:rPr lang="en-US" altLang="en-US" sz="1200" i="1" dirty="0"/>
              <a:t>1) </a:t>
            </a:r>
            <a:r>
              <a:rPr lang="en-US" altLang="en-US" sz="1200" dirty="0">
                <a:solidFill>
                  <a:srgbClr val="008000"/>
                </a:solidFill>
              </a:rPr>
              <a:t>Stocker-Linie</a:t>
            </a:r>
          </a:p>
          <a:p>
            <a:pPr marL="1022350" lvl="2" indent="-350838" eaLnBrk="1" hangingPunct="1"/>
            <a:r>
              <a:rPr lang="en-US" altLang="en-US" sz="1200" dirty="0">
                <a:solidFill>
                  <a:srgbClr val="0000FF"/>
                </a:solidFill>
              </a:rPr>
              <a:t>Pterygium</a:t>
            </a:r>
          </a:p>
          <a:p>
            <a:pPr marL="669925" lvl="1" indent="-325438" eaLnBrk="1" hangingPunct="1">
              <a:buFont typeface="Wingdings" panose="05000000000000000000" pitchFamily="2" charset="2"/>
              <a:buNone/>
            </a:pPr>
            <a:r>
              <a:rPr lang="en-US" altLang="en-US" sz="1200" i="1" dirty="0"/>
              <a:t>2) </a:t>
            </a:r>
            <a:r>
              <a:rPr lang="en-US" altLang="en-US" sz="1200" dirty="0">
                <a:solidFill>
                  <a:srgbClr val="008000"/>
                </a:solidFill>
              </a:rPr>
              <a:t>Fleischer-Linie (Ring)</a:t>
            </a:r>
          </a:p>
          <a:p>
            <a:pPr marL="1022350" lvl="2" indent="-350838" eaLnBrk="1" hangingPunct="1"/>
            <a:r>
              <a:rPr lang="en-US" altLang="en-US" sz="1200" dirty="0">
                <a:solidFill>
                  <a:srgbClr val="0000FF"/>
                </a:solidFill>
              </a:rPr>
              <a:t>Keratokonus</a:t>
            </a:r>
          </a:p>
          <a:p>
            <a:pPr marL="669925" lvl="1" indent="-325438" eaLnBrk="1" hangingPunct="1">
              <a:buFont typeface="Wingdings" panose="05000000000000000000" pitchFamily="2" charset="2"/>
              <a:buNone/>
            </a:pPr>
            <a:r>
              <a:rPr lang="en-US" altLang="en-US" sz="1200" i="1" dirty="0"/>
              <a:t>3) </a:t>
            </a:r>
            <a:r>
              <a:rPr lang="en-US" altLang="en-US" sz="1200" dirty="0">
                <a:solidFill>
                  <a:srgbClr val="008000"/>
                </a:solidFill>
              </a:rPr>
              <a:t>Ferry-Linie</a:t>
            </a:r>
          </a:p>
          <a:p>
            <a:pPr marL="1022350" lvl="2" indent="-350838" eaLnBrk="1" hangingPunct="1"/>
            <a:r>
              <a:rPr lang="en-US" altLang="en-US" sz="1200" dirty="0" err="1">
                <a:solidFill>
                  <a:srgbClr val="0000FF"/>
                </a:solidFill>
              </a:rPr>
              <a:t>Filterkissen</a:t>
            </a:r>
            <a:endParaRPr lang="en-US" altLang="en-US" sz="1200" dirty="0">
              <a:solidFill>
                <a:srgbClr val="0000FF"/>
              </a:solidFill>
            </a:endParaRPr>
          </a:p>
          <a:p>
            <a:pPr marL="669925" lvl="1" indent="-325438" eaLnBrk="1" hangingPunct="1">
              <a:buFont typeface="Wingdings" panose="05000000000000000000" pitchFamily="2" charset="2"/>
              <a:buNone/>
            </a:pPr>
            <a:r>
              <a:rPr lang="en-US" altLang="en-US" sz="1200" i="1" dirty="0"/>
              <a:t>4) </a:t>
            </a:r>
            <a:r>
              <a:rPr lang="en-US" altLang="en-US" sz="1200" dirty="0" err="1">
                <a:solidFill>
                  <a:srgbClr val="008000"/>
                </a:solidFill>
              </a:rPr>
              <a:t>Hudson-Stähli</a:t>
            </a:r>
            <a:r>
              <a:rPr lang="en-US" altLang="en-US" sz="1200" dirty="0">
                <a:solidFill>
                  <a:srgbClr val="008000"/>
                </a:solidFill>
              </a:rPr>
              <a:t>-Linie</a:t>
            </a:r>
          </a:p>
          <a:p>
            <a:pPr marL="1022350" lvl="2" indent="-350838" eaLnBrk="1" hangingPunct="1">
              <a:lnSpc>
                <a:spcPct val="90000"/>
              </a:lnSpc>
            </a:pPr>
            <a:r>
              <a:rPr lang="en-US" altLang="en-US" sz="1200" dirty="0">
                <a:solidFill>
                  <a:srgbClr val="0000FF"/>
                </a:solidFill>
              </a:rPr>
              <a:t>Alterung (</a:t>
            </a:r>
            <a:r>
              <a:rPr lang="en-US" altLang="en-US" sz="1200" dirty="0" err="1">
                <a:solidFill>
                  <a:srgbClr val="0000FF"/>
                </a:solidFill>
              </a:rPr>
              <a:t>d. h.</a:t>
            </a:r>
            <a:r>
              <a:rPr lang="en-US" altLang="en-US" sz="1200" dirty="0">
                <a:solidFill>
                  <a:srgbClr val="0000FF"/>
                </a:solidFill>
              </a:rPr>
              <a:t>, es handelt sich um einen normalen und häufigen Befund bei älteren Menschen)</a:t>
            </a: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71</a:t>
            </a:fld>
            <a:endParaRPr lang="en-US" altLang="en-US" sz="1000"/>
          </a:p>
        </p:txBody>
      </p:sp>
      <p:sp>
        <p:nvSpPr>
          <p:cNvPr id="9" name="TextBox 8">
            <a:extLst>
              <a:ext uri="{FF2B5EF4-FFF2-40B4-BE49-F238E27FC236}">
                <a16:creationId xmlns:a16="http://schemas.microsoft.com/office/drawing/2014/main" id="{3EDE2567-6005-4E6B-811F-5D38C821FC53}"/>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2" name="Title 1">
            <a:extLst>
              <a:ext uri="{FF2B5EF4-FFF2-40B4-BE49-F238E27FC236}">
                <a16:creationId xmlns:a16="http://schemas.microsoft.com/office/drawing/2014/main" id="{22D4AB69-39D1-ED31-B498-300D8358100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4552390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r>
              <a:rPr lang="en-US" altLang="en-US" sz="1200" dirty="0">
                <a:solidFill>
                  <a:schemeClr val="bg1">
                    <a:lumMod val="75000"/>
                  </a:schemeClr>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r>
              <a:rPr lang="en-US" altLang="en-US" sz="1200" dirty="0" err="1">
                <a:solidFill>
                  <a:schemeClr val="bg1">
                    <a:lumMod val="75000"/>
                  </a:schemeClr>
                </a:solidFill>
              </a:rPr>
              <a:t>Filterkissen</a:t>
            </a:r>
            <a:endParaRPr lang="en-US" altLang="en-US" sz="12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rgbClr val="008000"/>
                </a:solidFill>
              </a:rPr>
              <a:t>Hudson-Stähli</a:t>
            </a:r>
            <a:r>
              <a:rPr lang="en-US" altLang="en-US" sz="1200" dirty="0">
                <a:solidFill>
                  <a:srgbClr val="008000"/>
                </a:solidFill>
              </a:rPr>
              <a:t>-Linie</a:t>
            </a:r>
          </a:p>
          <a:p>
            <a:pPr marL="1022350" lvl="2" indent="-350838" eaLnBrk="1" hangingPunct="1">
              <a:lnSpc>
                <a:spcPct val="90000"/>
              </a:lnSpc>
            </a:pPr>
            <a:r>
              <a:rPr lang="en-US" altLang="en-US" sz="1200" dirty="0">
                <a:solidFill>
                  <a:schemeClr val="bg1">
                    <a:lumMod val="75000"/>
                  </a:schemeClr>
                </a:solidFill>
              </a:rPr>
              <a:t>Alterung (</a:t>
            </a:r>
            <a:r>
              <a:rPr lang="en-US" altLang="en-US" sz="1200" dirty="0" err="1">
                <a:solidFill>
                  <a:schemeClr val="bg1">
                    <a:lumMod val="75000"/>
                  </a:schemeClr>
                </a:solidFill>
              </a:rPr>
              <a:t>d. h.</a:t>
            </a:r>
            <a:r>
              <a:rPr lang="en-US" altLang="en-US" sz="1200" dirty="0">
                <a:solidFill>
                  <a:schemeClr val="bg1">
                    <a:lumMod val="75000"/>
                  </a:schemeClr>
                </a:solidFill>
              </a:rPr>
              <a:t>, es handelt sich um einen normalen und häufigen Befund bei älteren Menschen)</a:t>
            </a: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72</a:t>
            </a:fld>
            <a:endParaRPr lang="en-US" altLang="en-US" sz="1000"/>
          </a:p>
        </p:txBody>
      </p:sp>
      <p:sp>
        <p:nvSpPr>
          <p:cNvPr id="9" name="TextBox 5">
            <a:extLst>
              <a:ext uri="{FF2B5EF4-FFF2-40B4-BE49-F238E27FC236}">
                <a16:creationId xmlns:a16="http://schemas.microsoft.com/office/drawing/2014/main" id="{95574E64-6EA1-4ACC-B760-B809135E872C}"/>
              </a:ext>
            </a:extLst>
          </p:cNvPr>
          <p:cNvSpPr txBox="1">
            <a:spLocks noChangeArrowheads="1"/>
          </p:cNvSpPr>
          <p:nvPr/>
        </p:nvSpPr>
        <p:spPr bwMode="auto">
          <a:xfrm>
            <a:off x="1576388" y="6080125"/>
            <a:ext cx="3887603" cy="338554"/>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t>Wo befindet sich die </a:t>
            </a:r>
            <a:r>
              <a:rPr lang="en-US" altLang="en-US" sz="1200" i="1" dirty="0" err="1"/>
              <a:t>Hudson-Stähli</a:t>
            </a:r>
            <a:r>
              <a:rPr lang="en-US" altLang="en-US" sz="1200" i="1" dirty="0"/>
              <a:t>-Linie?</a:t>
            </a:r>
            <a:endParaRPr lang="en-US" altLang="en-US" sz="1600" dirty="0"/>
          </a:p>
        </p:txBody>
      </p:sp>
      <p:sp>
        <p:nvSpPr>
          <p:cNvPr id="11" name="TextBox 10">
            <a:extLst>
              <a:ext uri="{FF2B5EF4-FFF2-40B4-BE49-F238E27FC236}">
                <a16:creationId xmlns:a16="http://schemas.microsoft.com/office/drawing/2014/main" id="{0983872D-3298-4425-9C96-21A0F979AA98}"/>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
        <p:nvSpPr>
          <p:cNvPr id="2" name="Title 1">
            <a:extLst>
              <a:ext uri="{FF2B5EF4-FFF2-40B4-BE49-F238E27FC236}">
                <a16:creationId xmlns:a16="http://schemas.microsoft.com/office/drawing/2014/main" id="{7A125BB1-28B5-A617-A8EE-B3275700819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4673093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98D7055-6F22-458A-BD97-0C7157DC2C2D}"/>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0723" name="Rectangle 3">
            <a:extLst>
              <a:ext uri="{FF2B5EF4-FFF2-40B4-BE49-F238E27FC236}">
                <a16:creationId xmlns:a16="http://schemas.microsoft.com/office/drawing/2014/main" id="{90C184B3-E289-4F47-9F97-F8529C21B1A6}"/>
              </a:ext>
            </a:extLst>
          </p:cNvPr>
          <p:cNvSpPr>
            <a:spLocks noGrp="1" noChangeArrowheads="1"/>
          </p:cNvSpPr>
          <p:nvPr>
            <p:ph type="body" idx="1"/>
          </p:nvPr>
        </p:nvSpPr>
        <p:spPr>
          <a:xfrm>
            <a:off x="457200" y="1524000"/>
            <a:ext cx="8534400" cy="5140325"/>
          </a:xfrm>
        </p:spPr>
        <p:txBody>
          <a:bodyPr wrap="square" lIns="25400" tIns="12700" rIns="25400" bIns="12700"/>
          <a:lstStyle/>
          <a:p>
            <a:pPr eaLnBrk="1" hangingPunct="1">
              <a:lnSpc>
                <a:spcPct val="90000"/>
              </a:lnSpc>
            </a:pPr>
            <a:r>
              <a:rPr lang="en-US" altLang="en-US" sz="1200" i="1" dirty="0">
                <a:solidFill>
                  <a:schemeClr val="bg1">
                    <a:lumMod val="75000"/>
                  </a:schemeClr>
                </a:solidFill>
              </a:rPr>
              <a:t>Es gibt </a:t>
            </a:r>
            <a:r>
              <a:rPr lang="en-US" altLang="en-US" sz="1200" i="1" dirty="0" err="1">
                <a:solidFill>
                  <a:schemeClr val="bg1">
                    <a:lumMod val="75000"/>
                  </a:schemeClr>
                </a:solidFill>
              </a:rPr>
              <a:t>vier</a:t>
            </a:r>
            <a:r>
              <a:rPr lang="en-US" altLang="en-US" sz="1200" i="1" dirty="0">
                <a:solidFill>
                  <a:schemeClr val="bg1">
                    <a:lumMod val="75000"/>
                  </a:schemeClr>
                </a:solidFill>
              </a:rPr>
              <a:t> </a:t>
            </a:r>
            <a:r>
              <a:rPr lang="en-US" altLang="en-US" sz="1200" i="1" dirty="0" err="1">
                <a:solidFill>
                  <a:schemeClr val="bg1">
                    <a:lumMod val="75000"/>
                  </a:schemeClr>
                </a:solidFill>
              </a:rPr>
              <a:t>Eisenlinien</a:t>
            </a:r>
            <a:r>
              <a:rPr lang="en-US" altLang="en-US" sz="1200" i="1" dirty="0">
                <a:solidFill>
                  <a:schemeClr val="bg1">
                    <a:lumMod val="75000"/>
                  </a:schemeClr>
                </a:solidFill>
              </a:rPr>
              <a:t> der </a:t>
            </a:r>
            <a:r>
              <a:rPr lang="en-US" altLang="en-US" sz="1200" i="1" dirty="0" err="1">
                <a:solidFill>
                  <a:schemeClr val="bg1">
                    <a:lumMod val="75000"/>
                  </a:schemeClr>
                </a:solidFill>
              </a:rPr>
              <a:t>Hornhaut</a:t>
            </a:r>
            <a:r>
              <a:rPr lang="en-US" altLang="en-US" sz="1200" i="1" dirty="0">
                <a:solidFill>
                  <a:schemeClr val="bg1">
                    <a:lumMod val="75000"/>
                  </a:schemeClr>
                </a:solidFill>
              </a:rPr>
              <a:t>. Nennen Sie diese. Mit welcher Erkrankung stehen sie in Zusammenhang?</a:t>
            </a:r>
          </a:p>
          <a:p>
            <a:pPr marL="669925" lvl="1" indent="-325438" eaLnBrk="1" hangingPunct="1">
              <a:lnSpc>
                <a:spcPct val="90000"/>
              </a:lnSpc>
            </a:pPr>
            <a:endParaRPr lang="en-US" altLang="en-US" sz="2400" i="1"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1) </a:t>
            </a:r>
            <a:r>
              <a:rPr lang="en-US" altLang="en-US" sz="1200" dirty="0">
                <a:solidFill>
                  <a:schemeClr val="bg1">
                    <a:lumMod val="75000"/>
                  </a:schemeClr>
                </a:solidFill>
              </a:rPr>
              <a:t>Stocker-Linie</a:t>
            </a:r>
          </a:p>
          <a:p>
            <a:pPr marL="1022350" lvl="2" indent="-350838" eaLnBrk="1" hangingPunct="1"/>
            <a:r>
              <a:rPr lang="en-US" altLang="en-US" sz="1200" dirty="0">
                <a:solidFill>
                  <a:schemeClr val="bg1">
                    <a:lumMod val="75000"/>
                  </a:schemeClr>
                </a:solidFill>
              </a:rPr>
              <a:t>Pterygium</a:t>
            </a:r>
          </a:p>
          <a:p>
            <a:pPr marL="669925" lvl="1" indent="-325438" eaLnBrk="1" hangingPunct="1">
              <a:buFont typeface="Wingdings" panose="05000000000000000000" pitchFamily="2" charset="2"/>
              <a:buNone/>
            </a:pPr>
            <a:r>
              <a:rPr lang="en-US" altLang="en-US" sz="1200" i="1" dirty="0">
                <a:solidFill>
                  <a:schemeClr val="bg1">
                    <a:lumMod val="75000"/>
                  </a:schemeClr>
                </a:solidFill>
              </a:rPr>
              <a:t>2) </a:t>
            </a:r>
            <a:r>
              <a:rPr lang="en-US" altLang="en-US" sz="1200" dirty="0">
                <a:solidFill>
                  <a:schemeClr val="bg1">
                    <a:lumMod val="75000"/>
                  </a:schemeClr>
                </a:solidFill>
              </a:rPr>
              <a:t>Fleischer-Linie (Ring)</a:t>
            </a:r>
          </a:p>
          <a:p>
            <a:pPr marL="1022350" lvl="2" indent="-350838" eaLnBrk="1" hangingPunct="1"/>
            <a:r>
              <a:rPr lang="en-US" altLang="en-US" sz="1200" dirty="0">
                <a:solidFill>
                  <a:schemeClr val="bg1">
                    <a:lumMod val="75000"/>
                  </a:schemeClr>
                </a:solidFill>
              </a:rPr>
              <a:t>Keratokonus</a:t>
            </a:r>
          </a:p>
          <a:p>
            <a:pPr marL="669925" lvl="1" indent="-325438" eaLnBrk="1" hangingPunct="1">
              <a:buFont typeface="Wingdings" panose="05000000000000000000" pitchFamily="2" charset="2"/>
              <a:buNone/>
            </a:pPr>
            <a:r>
              <a:rPr lang="en-US" altLang="en-US" sz="1200" i="1" dirty="0">
                <a:solidFill>
                  <a:schemeClr val="bg1">
                    <a:lumMod val="75000"/>
                  </a:schemeClr>
                </a:solidFill>
              </a:rPr>
              <a:t>3) </a:t>
            </a:r>
            <a:r>
              <a:rPr lang="en-US" altLang="en-US" sz="1200" dirty="0">
                <a:solidFill>
                  <a:schemeClr val="bg1">
                    <a:lumMod val="75000"/>
                  </a:schemeClr>
                </a:solidFill>
              </a:rPr>
              <a:t>Ferry-Linie</a:t>
            </a:r>
          </a:p>
          <a:p>
            <a:pPr marL="1022350" lvl="2" indent="-350838" eaLnBrk="1" hangingPunct="1"/>
            <a:r>
              <a:rPr lang="en-US" altLang="en-US" sz="1200" dirty="0" err="1">
                <a:solidFill>
                  <a:schemeClr val="bg1">
                    <a:lumMod val="75000"/>
                  </a:schemeClr>
                </a:solidFill>
              </a:rPr>
              <a:t>Filterkissen</a:t>
            </a:r>
            <a:endParaRPr lang="en-US" altLang="en-US" sz="1200" dirty="0">
              <a:solidFill>
                <a:schemeClr val="bg1">
                  <a:lumMod val="75000"/>
                </a:schemeClr>
              </a:solidFill>
            </a:endParaRPr>
          </a:p>
          <a:p>
            <a:pPr marL="669925" lvl="1" indent="-325438" eaLnBrk="1" hangingPunct="1">
              <a:buFont typeface="Wingdings" panose="05000000000000000000" pitchFamily="2" charset="2"/>
              <a:buNone/>
            </a:pPr>
            <a:r>
              <a:rPr lang="en-US" altLang="en-US" sz="1200" i="1" dirty="0">
                <a:solidFill>
                  <a:schemeClr val="bg1">
                    <a:lumMod val="75000"/>
                  </a:schemeClr>
                </a:solidFill>
              </a:rPr>
              <a:t>4) </a:t>
            </a:r>
            <a:r>
              <a:rPr lang="en-US" altLang="en-US" sz="1200" dirty="0" err="1">
                <a:solidFill>
                  <a:srgbClr val="008000"/>
                </a:solidFill>
              </a:rPr>
              <a:t>Hudson-Stähli</a:t>
            </a:r>
            <a:r>
              <a:rPr lang="en-US" altLang="en-US" sz="1200" dirty="0">
                <a:solidFill>
                  <a:srgbClr val="008000"/>
                </a:solidFill>
              </a:rPr>
              <a:t>-Linie</a:t>
            </a:r>
          </a:p>
          <a:p>
            <a:pPr marL="1022350" lvl="2" indent="-350838" eaLnBrk="1" hangingPunct="1">
              <a:lnSpc>
                <a:spcPct val="90000"/>
              </a:lnSpc>
            </a:pPr>
            <a:r>
              <a:rPr lang="en-US" altLang="en-US" sz="1200" dirty="0">
                <a:solidFill>
                  <a:schemeClr val="bg1">
                    <a:lumMod val="75000"/>
                  </a:schemeClr>
                </a:solidFill>
              </a:rPr>
              <a:t>Alterung (</a:t>
            </a:r>
            <a:r>
              <a:rPr lang="en-US" altLang="en-US" sz="1200" dirty="0" err="1">
                <a:solidFill>
                  <a:schemeClr val="bg1">
                    <a:lumMod val="75000"/>
                  </a:schemeClr>
                </a:solidFill>
              </a:rPr>
              <a:t>d. h.</a:t>
            </a:r>
            <a:r>
              <a:rPr lang="en-US" altLang="en-US" sz="1200" dirty="0">
                <a:solidFill>
                  <a:schemeClr val="bg1">
                    <a:lumMod val="75000"/>
                  </a:schemeClr>
                </a:solidFill>
              </a:rPr>
              <a:t>, es handelt sich um einen normalen und häufigen Befund bei älteren Menschen)</a:t>
            </a:r>
          </a:p>
        </p:txBody>
      </p:sp>
      <p:sp>
        <p:nvSpPr>
          <p:cNvPr id="30725" name="Slide Number Placeholder 1">
            <a:extLst>
              <a:ext uri="{FF2B5EF4-FFF2-40B4-BE49-F238E27FC236}">
                <a16:creationId xmlns:a16="http://schemas.microsoft.com/office/drawing/2014/main" id="{86849706-80D2-4028-9713-3005FB02472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53554D0-5250-456E-95B4-26F8DF3BEAAA}" type="slidenum">
              <a:rPr lang="en-US" altLang="en-US" sz="1000"/>
              <a:t>73</a:t>
            </a:fld>
            <a:endParaRPr lang="en-US" altLang="en-US" sz="1000"/>
          </a:p>
        </p:txBody>
      </p:sp>
      <p:sp>
        <p:nvSpPr>
          <p:cNvPr id="9" name="TextBox 5">
            <a:extLst>
              <a:ext uri="{FF2B5EF4-FFF2-40B4-BE49-F238E27FC236}">
                <a16:creationId xmlns:a16="http://schemas.microsoft.com/office/drawing/2014/main" id="{95574E64-6EA1-4ACC-B760-B809135E872C}"/>
              </a:ext>
            </a:extLst>
          </p:cNvPr>
          <p:cNvSpPr txBox="1">
            <a:spLocks noChangeArrowheads="1"/>
          </p:cNvSpPr>
          <p:nvPr/>
        </p:nvSpPr>
        <p:spPr bwMode="auto">
          <a:xfrm>
            <a:off x="1576388" y="6080125"/>
            <a:ext cx="5559425" cy="584200"/>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t>Wo befindet sich die </a:t>
            </a:r>
            <a:r>
              <a:rPr lang="en-US" altLang="en-US" sz="1200" i="1" dirty="0" err="1"/>
              <a:t>Hudson-Stähli</a:t>
            </a:r>
            <a:r>
              <a:rPr lang="en-US" altLang="en-US" sz="1200" i="1" dirty="0"/>
              <a:t>-Linie?</a:t>
            </a:r>
          </a:p>
          <a:p>
            <a:pPr eaLnBrk="1" hangingPunct="1"/>
            <a:r>
              <a:rPr lang="en-US" altLang="en-US" sz="1200" dirty="0"/>
              <a:t>An der Verbindungsstelle zwischen dem unteren und mittleren Drittel der Hornhaut</a:t>
            </a:r>
          </a:p>
        </p:txBody>
      </p:sp>
      <p:sp>
        <p:nvSpPr>
          <p:cNvPr id="11" name="TextBox 10">
            <a:extLst>
              <a:ext uri="{FF2B5EF4-FFF2-40B4-BE49-F238E27FC236}">
                <a16:creationId xmlns:a16="http://schemas.microsoft.com/office/drawing/2014/main" id="{9E66B2FC-BF76-4110-8831-EF28F937402E}"/>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sp>
        <p:nvSpPr>
          <p:cNvPr id="2" name="Title 1">
            <a:extLst>
              <a:ext uri="{FF2B5EF4-FFF2-40B4-BE49-F238E27FC236}">
                <a16:creationId xmlns:a16="http://schemas.microsoft.com/office/drawing/2014/main" id="{1859E836-FD80-6338-F868-4DBCE6E9AB1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4681198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BAC731-BAA5-47D0-A920-FA8A8FBC33ED}"/>
              </a:ext>
            </a:extLst>
          </p:cNvPr>
          <p:cNvSpPr>
            <a:spLocks noGrp="1"/>
          </p:cNvSpPr>
          <p:nvPr>
            <p:ph type="sldNum" sz="quarter" idx="12"/>
          </p:nvPr>
        </p:nvSpPr>
        <p:spPr/>
        <p:txBody>
          <a:bodyPr wrap="square" lIns="25400" tIns="12700" rIns="25400" bIns="12700"/>
          <a:lstStyle/>
          <a:p>
            <a:pPr>
              <a:defRPr/>
            </a:pPr>
            <a:fld id="{B6F65C36-60E1-4404-96AA-690A662D63C2}" type="slidenum">
              <a:rPr lang="en-US" altLang="en-US" smtClean="0"/>
              <a:t>74</a:t>
            </a:fld>
            <a:endParaRPr lang="en-US" altLang="en-US"/>
          </a:p>
        </p:txBody>
      </p:sp>
      <p:sp>
        <p:nvSpPr>
          <p:cNvPr id="9" name="TextBox 8">
            <a:extLst>
              <a:ext uri="{FF2B5EF4-FFF2-40B4-BE49-F238E27FC236}">
                <a16:creationId xmlns:a16="http://schemas.microsoft.com/office/drawing/2014/main" id="{D893BCE6-9521-4D86-95F6-C8CD40781C98}"/>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pic>
        <p:nvPicPr>
          <p:cNvPr id="5" name="Picture 4">
            <a:extLst>
              <a:ext uri="{FF2B5EF4-FFF2-40B4-BE49-F238E27FC236}">
                <a16:creationId xmlns:a16="http://schemas.microsoft.com/office/drawing/2014/main" id="{A397B6FA-748E-4845-BF39-5800F9C91E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2591" y="1258860"/>
            <a:ext cx="5738813" cy="4340279"/>
          </a:xfrm>
          <a:prstGeom prst="rect">
            <a:avLst/>
          </a:prstGeom>
        </p:spPr>
      </p:pic>
      <p:sp>
        <p:nvSpPr>
          <p:cNvPr id="2" name="TextBox 1">
            <a:extLst>
              <a:ext uri="{FF2B5EF4-FFF2-40B4-BE49-F238E27FC236}">
                <a16:creationId xmlns:a16="http://schemas.microsoft.com/office/drawing/2014/main" id="{13A887B5-B7FA-DC2E-F46F-1A9A0644040C}"/>
              </a:ext>
            </a:extLst>
          </p:cNvPr>
          <p:cNvSpPr txBox="1"/>
          <p:nvPr/>
        </p:nvSpPr>
        <p:spPr>
          <a:xfrm>
            <a:off x="3543513" y="6096000"/>
            <a:ext cx="2056973" cy="369332"/>
          </a:xfrm>
          <a:prstGeom prst="rect">
            <a:avLst/>
          </a:prstGeom>
          <a:noFill/>
        </p:spPr>
        <p:txBody>
          <a:bodyPr wrap="square" lIns="25400" tIns="12700" rIns="25400" bIns="12700" rtlCol="0">
            <a:spAutoFit/>
          </a:bodyPr>
          <a:lstStyle/>
          <a:p>
            <a:pPr algn="ctr"/>
            <a:r>
              <a:rPr lang="en-US" sz="1200" dirty="0" err="1"/>
              <a:t>Hudson-Stähli</a:t>
            </a:r>
            <a:r>
              <a:rPr lang="en-US" sz="1200" dirty="0"/>
              <a:t>-Linie</a:t>
            </a:r>
          </a:p>
        </p:txBody>
      </p:sp>
      <p:sp>
        <p:nvSpPr>
          <p:cNvPr id="3" name="Rectangle 2">
            <a:extLst>
              <a:ext uri="{FF2B5EF4-FFF2-40B4-BE49-F238E27FC236}">
                <a16:creationId xmlns:a16="http://schemas.microsoft.com/office/drawing/2014/main" id="{EF913952-A97F-FEAA-AB31-3F4EC1DAF8AE}"/>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extLst>
      <p:ext uri="{BB962C8B-B14F-4D97-AF65-F5344CB8AC3E}">
        <p14:creationId xmlns:p14="http://schemas.microsoft.com/office/powerpoint/2010/main" val="2901101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EF9D0-643A-E371-ADA9-3DB5CE9E7672}"/>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6D3A96DD-ED5A-3C75-B0B8-9E4D27A15F70}"/>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63938706-95C3-A471-874E-3DB766B5FA2F}"/>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75</a:t>
            </a:fld>
            <a:endParaRPr lang="en-US" altLang="en-US"/>
          </a:p>
        </p:txBody>
      </p:sp>
      <p:sp>
        <p:nvSpPr>
          <p:cNvPr id="3" name="TextBox 2">
            <a:extLst>
              <a:ext uri="{FF2B5EF4-FFF2-40B4-BE49-F238E27FC236}">
                <a16:creationId xmlns:a16="http://schemas.microsoft.com/office/drawing/2014/main" id="{56B0C148-FF95-C182-0BBF-4C2FD8AF7917}"/>
              </a:ext>
            </a:extLst>
          </p:cNvPr>
          <p:cNvSpPr txBox="1"/>
          <p:nvPr/>
        </p:nvSpPr>
        <p:spPr>
          <a:xfrm>
            <a:off x="3543513" y="6096000"/>
            <a:ext cx="2056973" cy="369332"/>
          </a:xfrm>
          <a:prstGeom prst="rect">
            <a:avLst/>
          </a:prstGeom>
          <a:noFill/>
        </p:spPr>
        <p:txBody>
          <a:bodyPr wrap="square" lIns="25400" tIns="12700" rIns="25400" bIns="12700" rtlCol="0">
            <a:spAutoFit/>
          </a:bodyPr>
          <a:lstStyle/>
          <a:p>
            <a:pPr algn="ctr"/>
            <a:r>
              <a:rPr lang="en-US" sz="1200" dirty="0" err="1"/>
              <a:t>Hudson-Stähli</a:t>
            </a:r>
            <a:r>
              <a:rPr lang="en-US" sz="1200" dirty="0"/>
              <a:t>-Linie</a:t>
            </a:r>
          </a:p>
        </p:txBody>
      </p:sp>
      <p:sp>
        <p:nvSpPr>
          <p:cNvPr id="4" name="TextBox 3">
            <a:extLst>
              <a:ext uri="{FF2B5EF4-FFF2-40B4-BE49-F238E27FC236}">
                <a16:creationId xmlns:a16="http://schemas.microsoft.com/office/drawing/2014/main" id="{35F08E6B-D5B9-99C4-91D9-5DD42B1323FF}"/>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pic>
        <p:nvPicPr>
          <p:cNvPr id="5" name="Picture 2" descr="Hudson-Stähli line. A 76-year-old female diagnosed with... | Download  Scientific Diagram">
            <a:extLst>
              <a:ext uri="{FF2B5EF4-FFF2-40B4-BE49-F238E27FC236}">
                <a16:creationId xmlns:a16="http://schemas.microsoft.com/office/drawing/2014/main" id="{CF39D35E-4443-7B3C-638B-A65F58EF1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875" y="1805784"/>
            <a:ext cx="7112248" cy="3246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6402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C2A7E8A-D4EC-6475-8A91-393CBDBDE7B7}"/>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A1154836-25F1-D6C5-7644-B6BF46EAFBFA}"/>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76</a:t>
            </a:fld>
            <a:endParaRPr lang="en-US" altLang="en-US"/>
          </a:p>
        </p:txBody>
      </p:sp>
      <p:sp>
        <p:nvSpPr>
          <p:cNvPr id="3" name="TextBox 2">
            <a:extLst>
              <a:ext uri="{FF2B5EF4-FFF2-40B4-BE49-F238E27FC236}">
                <a16:creationId xmlns:a16="http://schemas.microsoft.com/office/drawing/2014/main" id="{53742FB0-6F95-F211-F2F4-8BCB35156F11}"/>
              </a:ext>
            </a:extLst>
          </p:cNvPr>
          <p:cNvSpPr txBox="1"/>
          <p:nvPr/>
        </p:nvSpPr>
        <p:spPr>
          <a:xfrm>
            <a:off x="3466305" y="315912"/>
            <a:ext cx="2211388" cy="369888"/>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a:solidFill>
                  <a:srgbClr val="0000FF"/>
                </a:solidFill>
              </a:rPr>
              <a:t>Eisenlinien der Hornhaut</a:t>
            </a:r>
          </a:p>
        </p:txBody>
      </p:sp>
      <p:pic>
        <p:nvPicPr>
          <p:cNvPr id="6" name="Picture 5">
            <a:extLst>
              <a:ext uri="{FF2B5EF4-FFF2-40B4-BE49-F238E27FC236}">
                <a16:creationId xmlns:a16="http://schemas.microsoft.com/office/drawing/2014/main" id="{C3EA0AC2-B35D-E5F9-FF77-27C6A7C5F0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804" y="1116212"/>
            <a:ext cx="6180391" cy="4625576"/>
          </a:xfrm>
          <a:prstGeom prst="rect">
            <a:avLst/>
          </a:prstGeom>
        </p:spPr>
      </p:pic>
      <p:sp>
        <p:nvSpPr>
          <p:cNvPr id="7" name="TextBox 6">
            <a:extLst>
              <a:ext uri="{FF2B5EF4-FFF2-40B4-BE49-F238E27FC236}">
                <a16:creationId xmlns:a16="http://schemas.microsoft.com/office/drawing/2014/main" id="{3C91D948-9D2F-78E3-A909-0BF193538D98}"/>
              </a:ext>
            </a:extLst>
          </p:cNvPr>
          <p:cNvSpPr txBox="1"/>
          <p:nvPr/>
        </p:nvSpPr>
        <p:spPr>
          <a:xfrm>
            <a:off x="1799462" y="6096000"/>
            <a:ext cx="5545109" cy="210314"/>
          </a:xfrm>
          <a:prstGeom prst="rect">
            <a:avLst/>
          </a:prstGeom>
          <a:noFill/>
        </p:spPr>
        <p:txBody>
          <a:bodyPr wrap="square" lIns="25400" tIns="12700" rIns="25400" bIns="12700" rtlCol="0">
            <a:spAutoFit/>
          </a:bodyPr>
          <a:lstStyle/>
          <a:p>
            <a:pPr algn="ctr"/>
            <a:r>
              <a:rPr lang="en-US" sz="1200" dirty="0"/>
              <a:t>Alle vier (sowie eine weitere, die </a:t>
            </a:r>
            <a:r>
              <a:rPr lang="en-US" sz="1200" dirty="0" err="1"/>
              <a:t>im</a:t>
            </a:r>
            <a:r>
              <a:rPr lang="en-US" sz="1200"/>
              <a:t> Cornea-Buch </a:t>
            </a:r>
            <a:r>
              <a:rPr lang="en-US" sz="1200" dirty="0" err="1"/>
              <a:t>erwähnt</a:t>
            </a:r>
            <a:r>
              <a:rPr lang="en-US" sz="1200" dirty="0"/>
              <a:t> wird)</a:t>
            </a:r>
          </a:p>
        </p:txBody>
      </p:sp>
    </p:spTree>
    <p:extLst>
      <p:ext uri="{BB962C8B-B14F-4D97-AF65-F5344CB8AC3E}">
        <p14:creationId xmlns:p14="http://schemas.microsoft.com/office/powerpoint/2010/main" val="1169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6875A-48DC-1AB4-974D-CA33FD5C34D6}"/>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4A0FCF60-4665-6E83-51D8-E2BC2E1A32E2}"/>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830AB832-E092-B300-0FE8-773D2380CC61}"/>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8</a:t>
            </a:fld>
            <a:endParaRPr lang="en-US" altLang="en-US"/>
          </a:p>
        </p:txBody>
      </p:sp>
      <p:sp>
        <p:nvSpPr>
          <p:cNvPr id="4" name="TextBox 3">
            <a:extLst>
              <a:ext uri="{FF2B5EF4-FFF2-40B4-BE49-F238E27FC236}">
                <a16:creationId xmlns:a16="http://schemas.microsoft.com/office/drawing/2014/main" id="{7BADFC85-33D2-6AB7-CD95-1366E308DF00}"/>
              </a:ext>
            </a:extLst>
          </p:cNvPr>
          <p:cNvSpPr txBox="1"/>
          <p:nvPr/>
        </p:nvSpPr>
        <p:spPr>
          <a:xfrm>
            <a:off x="457200" y="1219200"/>
            <a:ext cx="8153399" cy="1964640"/>
          </a:xfrm>
          <a:prstGeom prst="rect">
            <a:avLst/>
          </a:prstGeom>
          <a:noFill/>
        </p:spPr>
        <p:txBody>
          <a:bodyPr wrap="square" lIns="25400" tIns="12700" rIns="25400" bIns="12700" rtlCol="0">
            <a:spAutoFit/>
          </a:bodyPr>
          <a:lstStyle/>
          <a:p>
            <a:r>
              <a:rPr lang="en-US" sz="1200" i="1" dirty="0"/>
              <a:t>In welcher Schicht der Hornhaut befinden sich die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solidFill>
                <a:srgbClr val="0000CC"/>
              </a:solidFill>
            </a:endParaRPr>
          </a:p>
        </p:txBody>
      </p:sp>
      <p:sp>
        <p:nvSpPr>
          <p:cNvPr id="5" name="TextBox 4">
            <a:extLst>
              <a:ext uri="{FF2B5EF4-FFF2-40B4-BE49-F238E27FC236}">
                <a16:creationId xmlns:a16="http://schemas.microsoft.com/office/drawing/2014/main" id="{5991CD36-7DDF-F6DE-604B-C0783B92837B}"/>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Tree>
    <p:extLst>
      <p:ext uri="{BB962C8B-B14F-4D97-AF65-F5344CB8AC3E}">
        <p14:creationId xmlns:p14="http://schemas.microsoft.com/office/powerpoint/2010/main" val="132467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EFDC1-C9AD-8580-3A8B-9EE592A0F546}"/>
            </a:ext>
          </a:extLst>
        </p:cNvPr>
        <p:cNvGrpSpPr/>
        <p:nvPr/>
      </p:nvGrpSpPr>
      <p:grpSpPr>
        <a:xfrm>
          <a:off x="0" y="0"/>
          <a:ext cx="0" cy="0"/>
          <a:chOff x="0" y="0"/>
          <a:chExt cx="0" cy="0"/>
        </a:xfrm>
      </p:grpSpPr>
      <p:sp>
        <p:nvSpPr>
          <p:cNvPr id="7" name="Rectangle 2">
            <a:extLst>
              <a:ext uri="{FF2B5EF4-FFF2-40B4-BE49-F238E27FC236}">
                <a16:creationId xmlns:a16="http://schemas.microsoft.com/office/drawing/2014/main" id="{9154D8CF-0F88-6E79-A150-65A65F986AA0}"/>
              </a:ext>
            </a:extLst>
          </p:cNvPr>
          <p:cNvSpPr>
            <a:spLocks noChangeArrowheads="1"/>
          </p:cNvSpPr>
          <p:nvPr/>
        </p:nvSpPr>
        <p:spPr bwMode="auto">
          <a:xfrm>
            <a:off x="7543800" y="1143000"/>
            <a:ext cx="14478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FF887456-EAF8-AF19-AC14-265856963D65}"/>
              </a:ext>
            </a:extLst>
          </p:cNvPr>
          <p:cNvSpPr>
            <a:spLocks noGrp="1"/>
          </p:cNvSpPr>
          <p:nvPr>
            <p:ph type="sldNum" sz="quarter" idx="12"/>
          </p:nvPr>
        </p:nvSpPr>
        <p:spPr/>
        <p:txBody>
          <a:bodyPr wrap="square" lIns="25400" tIns="12700" rIns="25400" bIns="12700"/>
          <a:lstStyle/>
          <a:p>
            <a:pPr>
              <a:defRPr/>
            </a:pPr>
            <a:fld id="{A193AF5B-6074-4C5E-8EFB-D1AE2981757C}" type="slidenum">
              <a:rPr lang="en-US" altLang="en-US" smtClean="0"/>
              <a:t>9</a:t>
            </a:fld>
            <a:endParaRPr lang="en-US" altLang="en-US"/>
          </a:p>
        </p:txBody>
      </p:sp>
      <p:sp>
        <p:nvSpPr>
          <p:cNvPr id="4" name="TextBox 3">
            <a:extLst>
              <a:ext uri="{FF2B5EF4-FFF2-40B4-BE49-F238E27FC236}">
                <a16:creationId xmlns:a16="http://schemas.microsoft.com/office/drawing/2014/main" id="{6B2FF7D3-7156-0F0E-1548-202045F9D583}"/>
              </a:ext>
            </a:extLst>
          </p:cNvPr>
          <p:cNvSpPr txBox="1"/>
          <p:nvPr/>
        </p:nvSpPr>
        <p:spPr>
          <a:xfrm>
            <a:off x="457200" y="1219200"/>
            <a:ext cx="8153399" cy="2149306"/>
          </a:xfrm>
          <a:prstGeom prst="rect">
            <a:avLst/>
          </a:prstGeom>
          <a:noFill/>
        </p:spPr>
        <p:txBody>
          <a:bodyPr wrap="square" lIns="25400" tIns="12700" rIns="25400" bIns="12700" rtlCol="0">
            <a:spAutoFit/>
          </a:bodyPr>
          <a:lstStyle/>
          <a:p>
            <a:r>
              <a:rPr lang="en-US" sz="1200" i="1" dirty="0"/>
              <a:t>In welcher Schicht der Hornhaut befinden sich die Eisenlinien?</a:t>
            </a:r>
          </a:p>
          <a:p>
            <a:r>
              <a:rPr lang="en-US" sz="1200" dirty="0"/>
              <a:t>Im Epithel, genauer gesagt in dessen Basalschicht</a:t>
            </a:r>
          </a:p>
          <a:p>
            <a:endParaRPr lang="en-US" dirty="0"/>
          </a:p>
          <a:p>
            <a:r>
              <a:rPr lang="en-US" sz="1200" i="1" dirty="0"/>
              <a:t>Welcher sehr allgemeine Prozess ist für ihre Entstehung verantwortlich?</a:t>
            </a:r>
          </a:p>
          <a:p>
            <a:r>
              <a:rPr lang="en-US" sz="1200" dirty="0"/>
              <a:t>Ansammlung von Tränenflüssigkeit in der Nähe von Unregelmäßigkeiten der Augenoberfläche</a:t>
            </a:r>
          </a:p>
          <a:p>
            <a:endParaRPr lang="en-US" dirty="0"/>
          </a:p>
          <a:p>
            <a:r>
              <a:rPr lang="en-US" sz="1200" i="1" dirty="0" err="1"/>
              <a:t>Stehen</a:t>
            </a:r>
            <a:r>
              <a:rPr lang="en-US" sz="1200" i="1" dirty="0"/>
              <a:t> </a:t>
            </a:r>
            <a:r>
              <a:rPr lang="en-US" sz="1200" i="1" dirty="0" err="1"/>
              <a:t>Eisenlinien</a:t>
            </a:r>
            <a:r>
              <a:rPr lang="en-US" sz="1200" i="1" dirty="0"/>
              <a:t> der </a:t>
            </a:r>
            <a:r>
              <a:rPr lang="en-US" sz="1200" i="1" dirty="0" err="1"/>
              <a:t>Hornhaut</a:t>
            </a:r>
            <a:r>
              <a:rPr lang="en-US" sz="1200" i="1" dirty="0"/>
              <a:t> mit einer systemischen Eisenüberladung in Zusammenhang?</a:t>
            </a:r>
          </a:p>
          <a:p>
            <a:r>
              <a:rPr lang="en-US" sz="1200" dirty="0"/>
              <a:t>Nein</a:t>
            </a:r>
          </a:p>
          <a:p>
            <a:endParaRPr lang="en-US" dirty="0"/>
          </a:p>
          <a:p>
            <a:r>
              <a:rPr lang="en-US" sz="1200" i="1" dirty="0" err="1"/>
              <a:t>Verursachen</a:t>
            </a:r>
            <a:r>
              <a:rPr lang="en-US" sz="1200" i="1" dirty="0"/>
              <a:t> </a:t>
            </a:r>
            <a:r>
              <a:rPr lang="en-US" sz="1200" i="1" dirty="0" err="1"/>
              <a:t>Eisenlinien</a:t>
            </a:r>
            <a:r>
              <a:rPr lang="en-US" sz="1200" i="1" dirty="0"/>
              <a:t> der </a:t>
            </a:r>
            <a:r>
              <a:rPr lang="en-US" sz="1200" i="1" dirty="0" err="1"/>
              <a:t>Hornhaut</a:t>
            </a:r>
            <a:r>
              <a:rPr lang="en-US" sz="1200" i="1" dirty="0"/>
              <a:t> Symptome?</a:t>
            </a:r>
          </a:p>
        </p:txBody>
      </p:sp>
      <p:sp>
        <p:nvSpPr>
          <p:cNvPr id="5" name="TextBox 4">
            <a:extLst>
              <a:ext uri="{FF2B5EF4-FFF2-40B4-BE49-F238E27FC236}">
                <a16:creationId xmlns:a16="http://schemas.microsoft.com/office/drawing/2014/main" id="{7DEBA230-C0F7-4281-BD82-FB2B1309B213}"/>
              </a:ext>
            </a:extLst>
          </p:cNvPr>
          <p:cNvSpPr txBox="1"/>
          <p:nvPr/>
        </p:nvSpPr>
        <p:spPr>
          <a:xfrm>
            <a:off x="3466305" y="315912"/>
            <a:ext cx="2211388" cy="210314"/>
          </a:xfrm>
          <a:prstGeom prst="rect">
            <a:avLst/>
          </a:prstGeom>
          <a:solidFill>
            <a:schemeClr val="accent5">
              <a:lumMod val="75000"/>
            </a:schemeClr>
          </a:solidFill>
        </p:spPr>
        <p:txBody>
          <a:bodyPr wrap="square" lIns="25400" tIns="12700" rIns="25400" bIns="12700">
            <a:spAutoFit/>
          </a:bodyPr>
          <a:lstStyle/>
          <a:p>
            <a:pPr eaLnBrk="1" hangingPunct="1">
              <a:defRPr/>
            </a:pPr>
            <a:r>
              <a:rPr lang="en-US" sz="1200" b="1" dirty="0" err="1">
                <a:solidFill>
                  <a:srgbClr val="0000FF"/>
                </a:solidFill>
              </a:rPr>
              <a:t>Eisenlinien</a:t>
            </a:r>
            <a:r>
              <a:rPr lang="en-US" sz="1200" b="1" dirty="0">
                <a:solidFill>
                  <a:srgbClr val="0000FF"/>
                </a:solidFill>
              </a:rPr>
              <a:t> der </a:t>
            </a:r>
            <a:r>
              <a:rPr lang="en-US" sz="1200" b="1" dirty="0" err="1">
                <a:solidFill>
                  <a:srgbClr val="0000FF"/>
                </a:solidFill>
              </a:rPr>
              <a:t>Hornhaut</a:t>
            </a:r>
            <a:endParaRPr lang="en-US" sz="1200" b="1" dirty="0">
              <a:solidFill>
                <a:srgbClr val="0000FF"/>
              </a:solidFill>
            </a:endParaRPr>
          </a:p>
        </p:txBody>
      </p:sp>
    </p:spTree>
    <p:extLst>
      <p:ext uri="{BB962C8B-B14F-4D97-AF65-F5344CB8AC3E}">
        <p14:creationId xmlns:p14="http://schemas.microsoft.com/office/powerpoint/2010/main" val="1018598501"/>
      </p:ext>
    </p:extLst>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5632</Words>
  <Application>Microsoft Office PowerPoint</Application>
  <PresentationFormat>Bildschirmpräsentation (4:3)</PresentationFormat>
  <Paragraphs>1136</Paragraphs>
  <Slides>76</Slides>
  <Notes>49</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76</vt:i4>
      </vt:variant>
    </vt:vector>
  </HeadingPairs>
  <TitlesOfParts>
    <vt:vector size="80" baseType="lpstr">
      <vt:lpstr>Arial</vt:lpstr>
      <vt:lpstr>Segoe Script</vt:lpstr>
      <vt:lpstr>Wingdings</vt:lpstr>
      <vt:lpstr>Network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LSU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dc:title>
  <dc:creator>Steven Flynn</dc:creator>
  <cp:keywords>, docId:59835D164958CF1DBEAB6EE9523E3043</cp:keywords>
  <cp:lastModifiedBy>Assaf Abdelrahman</cp:lastModifiedBy>
  <cp:revision>60</cp:revision>
  <dcterms:created xsi:type="dcterms:W3CDTF">2008-09-16T16:41:52Z</dcterms:created>
  <dcterms:modified xsi:type="dcterms:W3CDTF">2026-07-05T21:00:59Z</dcterms:modified>
</cp:coreProperties>
</file>